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2"/>
    <p:sldId id="256" r:id="rId3"/>
    <p:sldId id="302" r:id="rId4"/>
    <p:sldId id="303" r:id="rId5"/>
    <p:sldId id="286" r:id="rId6"/>
    <p:sldId id="287" r:id="rId7"/>
    <p:sldId id="323" r:id="rId8"/>
    <p:sldId id="300" r:id="rId9"/>
    <p:sldId id="321" r:id="rId10"/>
    <p:sldId id="304" r:id="rId11"/>
    <p:sldId id="305" r:id="rId12"/>
    <p:sldId id="306" r:id="rId13"/>
    <p:sldId id="307" r:id="rId14"/>
    <p:sldId id="309" r:id="rId15"/>
    <p:sldId id="308" r:id="rId16"/>
    <p:sldId id="32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749BBC"/>
    <a:srgbClr val="4EA5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7" d="100"/>
          <a:sy n="87" d="100"/>
        </p:scale>
        <p:origin x="389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проанализированных вузов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87</c:v>
                </c:pt>
                <c:pt idx="1">
                  <c:v>150</c:v>
                </c:pt>
                <c:pt idx="2">
                  <c:v>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89-424B-9C4D-6BA0A531AB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464448"/>
        <c:axId val="46016768"/>
      </c:barChart>
      <c:catAx>
        <c:axId val="5546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016768"/>
        <c:crosses val="autoZero"/>
        <c:auto val="1"/>
        <c:lblAlgn val="ctr"/>
        <c:lblOffset val="100"/>
        <c:noMultiLvlLbl val="0"/>
      </c:catAx>
      <c:valAx>
        <c:axId val="46016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46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025963491960702E-2"/>
          <c:y val="2.9510290992456775E-2"/>
          <c:w val="0.90437455479004736"/>
          <c:h val="0.70106156001393782"/>
        </c:manualLayout>
      </c:layout>
      <c:lineChart>
        <c:grouping val="standard"/>
        <c:varyColors val="0"/>
        <c:ser>
          <c:idx val="0"/>
          <c:order val="0"/>
          <c:tx>
            <c:strRef>
              <c:f>Вузы!$A$311</c:f>
              <c:strCache>
                <c:ptCount val="1"/>
                <c:pt idx="0">
                  <c:v>МГУ им.М.В.Ломоносова</c:v>
                </c:pt>
              </c:strCache>
            </c:strRef>
          </c:tx>
          <c:cat>
            <c:strRef>
              <c:f>Вузы!$B$310:$S$310</c:f>
              <c:strCache>
                <c:ptCount val="18"/>
                <c:pt idx="0">
                  <c:v>Март 2014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Вузы!$B$311:$S$311</c:f>
              <c:numCache>
                <c:formatCode>General</c:formatCode>
                <c:ptCount val="18"/>
                <c:pt idx="0">
                  <c:v>555</c:v>
                </c:pt>
                <c:pt idx="1">
                  <c:v>450</c:v>
                </c:pt>
                <c:pt idx="2">
                  <c:v>619</c:v>
                </c:pt>
                <c:pt idx="3">
                  <c:v>614</c:v>
                </c:pt>
                <c:pt idx="4">
                  <c:v>528</c:v>
                </c:pt>
                <c:pt idx="5">
                  <c:v>528</c:v>
                </c:pt>
                <c:pt idx="6">
                  <c:v>542</c:v>
                </c:pt>
                <c:pt idx="7">
                  <c:v>644</c:v>
                </c:pt>
                <c:pt idx="8">
                  <c:v>739</c:v>
                </c:pt>
                <c:pt idx="9">
                  <c:v>570</c:v>
                </c:pt>
                <c:pt idx="10">
                  <c:v>728</c:v>
                </c:pt>
                <c:pt idx="11">
                  <c:v>1976</c:v>
                </c:pt>
                <c:pt idx="12">
                  <c:v>408</c:v>
                </c:pt>
                <c:pt idx="13">
                  <c:v>516</c:v>
                </c:pt>
                <c:pt idx="14">
                  <c:v>717</c:v>
                </c:pt>
                <c:pt idx="15">
                  <c:v>805</c:v>
                </c:pt>
                <c:pt idx="16">
                  <c:v>578</c:v>
                </c:pt>
                <c:pt idx="17">
                  <c:v>1108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61-4823-9898-3DE4D4FC29BB}"/>
            </c:ext>
          </c:extLst>
        </c:ser>
        <c:ser>
          <c:idx val="1"/>
          <c:order val="1"/>
          <c:tx>
            <c:strRef>
              <c:f>Вузы!$A$312</c:f>
              <c:strCache>
                <c:ptCount val="1"/>
                <c:pt idx="0">
                  <c:v>РАНХиГС</c:v>
                </c:pt>
              </c:strCache>
            </c:strRef>
          </c:tx>
          <c:cat>
            <c:strRef>
              <c:f>Вузы!$B$310:$S$310</c:f>
              <c:strCache>
                <c:ptCount val="18"/>
                <c:pt idx="0">
                  <c:v>Март 2014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Вузы!$B$312:$S$312</c:f>
              <c:numCache>
                <c:formatCode>General</c:formatCode>
                <c:ptCount val="18"/>
                <c:pt idx="0">
                  <c:v>330</c:v>
                </c:pt>
                <c:pt idx="1">
                  <c:v>447</c:v>
                </c:pt>
                <c:pt idx="2">
                  <c:v>805</c:v>
                </c:pt>
                <c:pt idx="3">
                  <c:v>479</c:v>
                </c:pt>
                <c:pt idx="4">
                  <c:v>756</c:v>
                </c:pt>
                <c:pt idx="5">
                  <c:v>742</c:v>
                </c:pt>
                <c:pt idx="6">
                  <c:v>781</c:v>
                </c:pt>
                <c:pt idx="7">
                  <c:v>530</c:v>
                </c:pt>
                <c:pt idx="8">
                  <c:v>594</c:v>
                </c:pt>
                <c:pt idx="9">
                  <c:v>801</c:v>
                </c:pt>
                <c:pt idx="10">
                  <c:v>568</c:v>
                </c:pt>
                <c:pt idx="11">
                  <c:v>616</c:v>
                </c:pt>
                <c:pt idx="12">
                  <c:v>375</c:v>
                </c:pt>
                <c:pt idx="13">
                  <c:v>491</c:v>
                </c:pt>
                <c:pt idx="14">
                  <c:v>447</c:v>
                </c:pt>
                <c:pt idx="15">
                  <c:v>1244</c:v>
                </c:pt>
                <c:pt idx="16">
                  <c:v>615</c:v>
                </c:pt>
                <c:pt idx="17">
                  <c:v>443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61-4823-9898-3DE4D4FC29BB}"/>
            </c:ext>
          </c:extLst>
        </c:ser>
        <c:ser>
          <c:idx val="2"/>
          <c:order val="2"/>
          <c:tx>
            <c:strRef>
              <c:f>Вузы!$A$313</c:f>
              <c:strCache>
                <c:ptCount val="1"/>
                <c:pt idx="0">
                  <c:v>РНИМУ им. Н.И.Пирогова</c:v>
                </c:pt>
              </c:strCache>
            </c:strRef>
          </c:tx>
          <c:cat>
            <c:strRef>
              <c:f>Вузы!$B$310:$S$310</c:f>
              <c:strCache>
                <c:ptCount val="18"/>
                <c:pt idx="0">
                  <c:v>Март 2014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Вузы!$B$313:$S$313</c:f>
              <c:numCache>
                <c:formatCode>General</c:formatCode>
                <c:ptCount val="18"/>
                <c:pt idx="0">
                  <c:v>22</c:v>
                </c:pt>
                <c:pt idx="1">
                  <c:v>27</c:v>
                </c:pt>
                <c:pt idx="2">
                  <c:v>55</c:v>
                </c:pt>
                <c:pt idx="3">
                  <c:v>41</c:v>
                </c:pt>
                <c:pt idx="4">
                  <c:v>60</c:v>
                </c:pt>
                <c:pt idx="5">
                  <c:v>19</c:v>
                </c:pt>
                <c:pt idx="6">
                  <c:v>27</c:v>
                </c:pt>
                <c:pt idx="7">
                  <c:v>64</c:v>
                </c:pt>
                <c:pt idx="8">
                  <c:v>97</c:v>
                </c:pt>
                <c:pt idx="9">
                  <c:v>170</c:v>
                </c:pt>
                <c:pt idx="10">
                  <c:v>93</c:v>
                </c:pt>
                <c:pt idx="11">
                  <c:v>39</c:v>
                </c:pt>
                <c:pt idx="12">
                  <c:v>23</c:v>
                </c:pt>
                <c:pt idx="13">
                  <c:v>32</c:v>
                </c:pt>
                <c:pt idx="14">
                  <c:v>58</c:v>
                </c:pt>
                <c:pt idx="15">
                  <c:v>64</c:v>
                </c:pt>
                <c:pt idx="16">
                  <c:v>2094</c:v>
                </c:pt>
                <c:pt idx="17">
                  <c:v>2230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61-4823-9898-3DE4D4FC29BB}"/>
            </c:ext>
          </c:extLst>
        </c:ser>
        <c:ser>
          <c:idx val="3"/>
          <c:order val="3"/>
          <c:tx>
            <c:strRef>
              <c:f>Вузы!$A$314</c:f>
              <c:strCache>
                <c:ptCount val="1"/>
                <c:pt idx="0">
                  <c:v>НИУ ВШЭ</c:v>
                </c:pt>
              </c:strCache>
            </c:strRef>
          </c:tx>
          <c:cat>
            <c:strRef>
              <c:f>Вузы!$B$310:$S$310</c:f>
              <c:strCache>
                <c:ptCount val="18"/>
                <c:pt idx="0">
                  <c:v>Март 2014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Вузы!$B$314:$S$314</c:f>
              <c:numCache>
                <c:formatCode>General</c:formatCode>
                <c:ptCount val="18"/>
                <c:pt idx="0">
                  <c:v>268</c:v>
                </c:pt>
                <c:pt idx="1">
                  <c:v>290</c:v>
                </c:pt>
                <c:pt idx="2">
                  <c:v>299</c:v>
                </c:pt>
                <c:pt idx="3">
                  <c:v>427</c:v>
                </c:pt>
                <c:pt idx="4">
                  <c:v>428</c:v>
                </c:pt>
                <c:pt idx="5">
                  <c:v>619</c:v>
                </c:pt>
                <c:pt idx="6">
                  <c:v>315</c:v>
                </c:pt>
                <c:pt idx="7">
                  <c:v>351</c:v>
                </c:pt>
                <c:pt idx="8">
                  <c:v>807</c:v>
                </c:pt>
                <c:pt idx="9">
                  <c:v>441</c:v>
                </c:pt>
                <c:pt idx="10">
                  <c:v>541</c:v>
                </c:pt>
                <c:pt idx="11">
                  <c:v>441</c:v>
                </c:pt>
                <c:pt idx="12">
                  <c:v>301</c:v>
                </c:pt>
                <c:pt idx="13">
                  <c:v>442</c:v>
                </c:pt>
                <c:pt idx="14">
                  <c:v>471</c:v>
                </c:pt>
                <c:pt idx="15">
                  <c:v>469</c:v>
                </c:pt>
                <c:pt idx="16">
                  <c:v>380</c:v>
                </c:pt>
                <c:pt idx="17">
                  <c:v>663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D61-4823-9898-3DE4D4FC29BB}"/>
            </c:ext>
          </c:extLst>
        </c:ser>
        <c:ser>
          <c:idx val="4"/>
          <c:order val="4"/>
          <c:tx>
            <c:strRef>
              <c:f>Вузы!$A$315</c:f>
              <c:strCache>
                <c:ptCount val="1"/>
                <c:pt idx="0">
                  <c:v>МГППУ</c:v>
                </c:pt>
              </c:strCache>
            </c:strRef>
          </c:tx>
          <c:cat>
            <c:strRef>
              <c:f>Вузы!$B$310:$S$310</c:f>
              <c:strCache>
                <c:ptCount val="18"/>
                <c:pt idx="0">
                  <c:v>Март 2014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Вузы!$B$315:$S$315</c:f>
              <c:numCache>
                <c:formatCode>General</c:formatCode>
                <c:ptCount val="18"/>
                <c:pt idx="0">
                  <c:v>323</c:v>
                </c:pt>
                <c:pt idx="1">
                  <c:v>277</c:v>
                </c:pt>
                <c:pt idx="2">
                  <c:v>649</c:v>
                </c:pt>
                <c:pt idx="3">
                  <c:v>467</c:v>
                </c:pt>
                <c:pt idx="4">
                  <c:v>509</c:v>
                </c:pt>
                <c:pt idx="5">
                  <c:v>332</c:v>
                </c:pt>
                <c:pt idx="6">
                  <c:v>284</c:v>
                </c:pt>
                <c:pt idx="7">
                  <c:v>196</c:v>
                </c:pt>
                <c:pt idx="8">
                  <c:v>275</c:v>
                </c:pt>
                <c:pt idx="9">
                  <c:v>410</c:v>
                </c:pt>
                <c:pt idx="10">
                  <c:v>503</c:v>
                </c:pt>
                <c:pt idx="11">
                  <c:v>293</c:v>
                </c:pt>
                <c:pt idx="12">
                  <c:v>167</c:v>
                </c:pt>
                <c:pt idx="13">
                  <c:v>297</c:v>
                </c:pt>
                <c:pt idx="14">
                  <c:v>325</c:v>
                </c:pt>
                <c:pt idx="15">
                  <c:v>383</c:v>
                </c:pt>
                <c:pt idx="16">
                  <c:v>291</c:v>
                </c:pt>
                <c:pt idx="17">
                  <c:v>180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D61-4823-9898-3DE4D4FC29BB}"/>
            </c:ext>
          </c:extLst>
        </c:ser>
        <c:ser>
          <c:idx val="5"/>
          <c:order val="5"/>
          <c:tx>
            <c:strRef>
              <c:f>Вузы!$A$316</c:f>
              <c:strCache>
                <c:ptCount val="1"/>
                <c:pt idx="0">
                  <c:v>КБГУ им.Х.М.Бербекова</c:v>
                </c:pt>
              </c:strCache>
            </c:strRef>
          </c:tx>
          <c:cat>
            <c:strRef>
              <c:f>Вузы!$B$310:$S$310</c:f>
              <c:strCache>
                <c:ptCount val="18"/>
                <c:pt idx="0">
                  <c:v>Март 2014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Вузы!$B$316:$S$316</c:f>
              <c:numCache>
                <c:formatCode>General</c:formatCode>
                <c:ptCount val="18"/>
                <c:pt idx="0">
                  <c:v>75</c:v>
                </c:pt>
                <c:pt idx="1">
                  <c:v>538</c:v>
                </c:pt>
                <c:pt idx="2">
                  <c:v>293</c:v>
                </c:pt>
                <c:pt idx="3">
                  <c:v>148</c:v>
                </c:pt>
                <c:pt idx="4">
                  <c:v>303</c:v>
                </c:pt>
                <c:pt idx="5">
                  <c:v>212</c:v>
                </c:pt>
                <c:pt idx="6">
                  <c:v>54</c:v>
                </c:pt>
                <c:pt idx="7">
                  <c:v>484</c:v>
                </c:pt>
                <c:pt idx="8">
                  <c:v>339</c:v>
                </c:pt>
                <c:pt idx="9">
                  <c:v>288</c:v>
                </c:pt>
                <c:pt idx="10">
                  <c:v>391</c:v>
                </c:pt>
                <c:pt idx="11">
                  <c:v>478</c:v>
                </c:pt>
                <c:pt idx="12">
                  <c:v>413</c:v>
                </c:pt>
                <c:pt idx="13">
                  <c:v>229</c:v>
                </c:pt>
                <c:pt idx="14">
                  <c:v>76</c:v>
                </c:pt>
                <c:pt idx="15">
                  <c:v>183</c:v>
                </c:pt>
                <c:pt idx="16">
                  <c:v>43</c:v>
                </c:pt>
                <c:pt idx="17">
                  <c:v>211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D61-4823-9898-3DE4D4FC29BB}"/>
            </c:ext>
          </c:extLst>
        </c:ser>
        <c:ser>
          <c:idx val="6"/>
          <c:order val="6"/>
          <c:tx>
            <c:strRef>
              <c:f>Вузы!$A$317</c:f>
              <c:strCache>
                <c:ptCount val="1"/>
                <c:pt idx="0">
                  <c:v>СПбГУ</c:v>
                </c:pt>
              </c:strCache>
            </c:strRef>
          </c:tx>
          <c:cat>
            <c:strRef>
              <c:f>Вузы!$B$310:$S$310</c:f>
              <c:strCache>
                <c:ptCount val="18"/>
                <c:pt idx="0">
                  <c:v>Март 2014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Вузы!$B$317:$S$317</c:f>
              <c:numCache>
                <c:formatCode>General</c:formatCode>
                <c:ptCount val="18"/>
                <c:pt idx="0">
                  <c:v>124</c:v>
                </c:pt>
                <c:pt idx="1">
                  <c:v>171</c:v>
                </c:pt>
                <c:pt idx="2">
                  <c:v>260</c:v>
                </c:pt>
                <c:pt idx="3">
                  <c:v>332</c:v>
                </c:pt>
                <c:pt idx="4">
                  <c:v>237</c:v>
                </c:pt>
                <c:pt idx="5">
                  <c:v>266</c:v>
                </c:pt>
                <c:pt idx="6">
                  <c:v>153</c:v>
                </c:pt>
                <c:pt idx="7">
                  <c:v>146</c:v>
                </c:pt>
                <c:pt idx="8">
                  <c:v>269</c:v>
                </c:pt>
                <c:pt idx="9">
                  <c:v>178</c:v>
                </c:pt>
                <c:pt idx="10">
                  <c:v>263</c:v>
                </c:pt>
                <c:pt idx="11">
                  <c:v>257</c:v>
                </c:pt>
                <c:pt idx="12">
                  <c:v>114</c:v>
                </c:pt>
                <c:pt idx="13">
                  <c:v>191</c:v>
                </c:pt>
                <c:pt idx="14">
                  <c:v>162</c:v>
                </c:pt>
                <c:pt idx="15">
                  <c:v>363</c:v>
                </c:pt>
                <c:pt idx="16">
                  <c:v>134</c:v>
                </c:pt>
                <c:pt idx="17">
                  <c:v>273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D61-4823-9898-3DE4D4FC29BB}"/>
            </c:ext>
          </c:extLst>
        </c:ser>
        <c:ser>
          <c:idx val="7"/>
          <c:order val="7"/>
          <c:tx>
            <c:strRef>
              <c:f>Вузы!$A$318</c:f>
              <c:strCache>
                <c:ptCount val="1"/>
                <c:pt idx="0">
                  <c:v>МИП</c:v>
                </c:pt>
              </c:strCache>
            </c:strRef>
          </c:tx>
          <c:cat>
            <c:strRef>
              <c:f>Вузы!$B$310:$S$310</c:f>
              <c:strCache>
                <c:ptCount val="18"/>
                <c:pt idx="0">
                  <c:v>Март 2014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Вузы!$B$318:$S$318</c:f>
              <c:numCache>
                <c:formatCode>General</c:formatCode>
                <c:ptCount val="18"/>
                <c:pt idx="0">
                  <c:v>66</c:v>
                </c:pt>
                <c:pt idx="1">
                  <c:v>66</c:v>
                </c:pt>
                <c:pt idx="2">
                  <c:v>356</c:v>
                </c:pt>
                <c:pt idx="3">
                  <c:v>62</c:v>
                </c:pt>
                <c:pt idx="4">
                  <c:v>222</c:v>
                </c:pt>
                <c:pt idx="5">
                  <c:v>119</c:v>
                </c:pt>
                <c:pt idx="6">
                  <c:v>157</c:v>
                </c:pt>
                <c:pt idx="7">
                  <c:v>213</c:v>
                </c:pt>
                <c:pt idx="8">
                  <c:v>188</c:v>
                </c:pt>
                <c:pt idx="9">
                  <c:v>164</c:v>
                </c:pt>
                <c:pt idx="10">
                  <c:v>105</c:v>
                </c:pt>
                <c:pt idx="11">
                  <c:v>99</c:v>
                </c:pt>
                <c:pt idx="12">
                  <c:v>99</c:v>
                </c:pt>
                <c:pt idx="13">
                  <c:v>94</c:v>
                </c:pt>
                <c:pt idx="14">
                  <c:v>132</c:v>
                </c:pt>
                <c:pt idx="15">
                  <c:v>177</c:v>
                </c:pt>
                <c:pt idx="16">
                  <c:v>84</c:v>
                </c:pt>
                <c:pt idx="17">
                  <c:v>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D61-4823-9898-3DE4D4FC29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157824"/>
        <c:axId val="96559680"/>
      </c:lineChart>
      <c:catAx>
        <c:axId val="198157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6559680"/>
        <c:crosses val="autoZero"/>
        <c:auto val="1"/>
        <c:lblAlgn val="ctr"/>
        <c:lblOffset val="100"/>
        <c:noMultiLvlLbl val="0"/>
      </c:catAx>
      <c:valAx>
        <c:axId val="96559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8157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1568489068552189E-2"/>
          <c:y val="0.89173369279850434"/>
          <c:w val="0.96891636034758499"/>
          <c:h val="0.1075549832982225"/>
        </c:manualLayout>
      </c:layout>
      <c:overlay val="0"/>
      <c:txPr>
        <a:bodyPr/>
        <a:lstStyle/>
        <a:p>
          <a:pPr>
            <a:defRPr sz="1300" baseline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0688947668758276E-2"/>
          <c:y val="2.6421830343523894E-2"/>
          <c:w val="0.92933397758726899"/>
          <c:h val="0.76512469053167464"/>
        </c:manualLayout>
      </c:layout>
      <c:lineChart>
        <c:grouping val="standard"/>
        <c:varyColors val="0"/>
        <c:ser>
          <c:idx val="0"/>
          <c:order val="0"/>
          <c:tx>
            <c:strRef>
              <c:f>Вузы!$A$292</c:f>
              <c:strCache>
                <c:ptCount val="1"/>
                <c:pt idx="0">
                  <c:v>Правительство</c:v>
                </c:pt>
              </c:strCache>
            </c:strRef>
          </c:tx>
          <c:cat>
            <c:strRef>
              <c:f>Вузы!$B$291:$S$291</c:f>
              <c:strCache>
                <c:ptCount val="18"/>
                <c:pt idx="0">
                  <c:v>январь 2024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Вузы!$B$292:$S$292</c:f>
              <c:numCache>
                <c:formatCode>General</c:formatCode>
                <c:ptCount val="18"/>
                <c:pt idx="0">
                  <c:v>605</c:v>
                </c:pt>
                <c:pt idx="1">
                  <c:v>770</c:v>
                </c:pt>
                <c:pt idx="2">
                  <c:v>659</c:v>
                </c:pt>
                <c:pt idx="3">
                  <c:v>638</c:v>
                </c:pt>
                <c:pt idx="4">
                  <c:v>840</c:v>
                </c:pt>
                <c:pt idx="5">
                  <c:v>957</c:v>
                </c:pt>
                <c:pt idx="6">
                  <c:v>1688</c:v>
                </c:pt>
                <c:pt idx="7">
                  <c:v>764</c:v>
                </c:pt>
                <c:pt idx="8">
                  <c:v>1182</c:v>
                </c:pt>
                <c:pt idx="9">
                  <c:v>1587</c:v>
                </c:pt>
                <c:pt idx="10">
                  <c:v>938</c:v>
                </c:pt>
                <c:pt idx="11">
                  <c:v>1218</c:v>
                </c:pt>
                <c:pt idx="12">
                  <c:v>1722</c:v>
                </c:pt>
                <c:pt idx="13">
                  <c:v>2916</c:v>
                </c:pt>
                <c:pt idx="14">
                  <c:v>1482</c:v>
                </c:pt>
                <c:pt idx="15">
                  <c:v>1502</c:v>
                </c:pt>
                <c:pt idx="16">
                  <c:v>2458</c:v>
                </c:pt>
                <c:pt idx="17">
                  <c:v>1831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78-4155-B954-343015100FEE}"/>
            </c:ext>
          </c:extLst>
        </c:ser>
        <c:ser>
          <c:idx val="1"/>
          <c:order val="1"/>
          <c:tx>
            <c:strRef>
              <c:f>Вузы!$A$293</c:f>
              <c:strCache>
                <c:ptCount val="1"/>
                <c:pt idx="0">
                  <c:v>РАН</c:v>
                </c:pt>
              </c:strCache>
            </c:strRef>
          </c:tx>
          <c:cat>
            <c:strRef>
              <c:f>Вузы!$B$291:$S$291</c:f>
              <c:strCache>
                <c:ptCount val="18"/>
                <c:pt idx="0">
                  <c:v>январь 2024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Вузы!$B$293:$S$293</c:f>
              <c:numCache>
                <c:formatCode>General</c:formatCode>
                <c:ptCount val="18"/>
                <c:pt idx="0">
                  <c:v>359</c:v>
                </c:pt>
                <c:pt idx="1">
                  <c:v>818</c:v>
                </c:pt>
                <c:pt idx="2">
                  <c:v>554</c:v>
                </c:pt>
                <c:pt idx="3">
                  <c:v>729</c:v>
                </c:pt>
                <c:pt idx="4">
                  <c:v>676</c:v>
                </c:pt>
                <c:pt idx="5">
                  <c:v>471</c:v>
                </c:pt>
                <c:pt idx="6">
                  <c:v>422</c:v>
                </c:pt>
                <c:pt idx="7">
                  <c:v>368</c:v>
                </c:pt>
                <c:pt idx="8">
                  <c:v>481</c:v>
                </c:pt>
                <c:pt idx="9">
                  <c:v>564</c:v>
                </c:pt>
                <c:pt idx="10">
                  <c:v>750</c:v>
                </c:pt>
                <c:pt idx="11">
                  <c:v>2229</c:v>
                </c:pt>
                <c:pt idx="12">
                  <c:v>345</c:v>
                </c:pt>
                <c:pt idx="13">
                  <c:v>686</c:v>
                </c:pt>
                <c:pt idx="14">
                  <c:v>851</c:v>
                </c:pt>
                <c:pt idx="15">
                  <c:v>1783</c:v>
                </c:pt>
                <c:pt idx="16">
                  <c:v>1566</c:v>
                </c:pt>
                <c:pt idx="17">
                  <c:v>1677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78-4155-B954-343015100FEE}"/>
            </c:ext>
          </c:extLst>
        </c:ser>
        <c:ser>
          <c:idx val="2"/>
          <c:order val="2"/>
          <c:tx>
            <c:strRef>
              <c:f>Вузы!$A$294</c:f>
              <c:strCache>
                <c:ptCount val="1"/>
                <c:pt idx="0">
                  <c:v>МЗ</c:v>
                </c:pt>
              </c:strCache>
            </c:strRef>
          </c:tx>
          <c:cat>
            <c:strRef>
              <c:f>Вузы!$B$291:$S$291</c:f>
              <c:strCache>
                <c:ptCount val="18"/>
                <c:pt idx="0">
                  <c:v>январь 2024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Вузы!$B$294:$S$294</c:f>
              <c:numCache>
                <c:formatCode>General</c:formatCode>
                <c:ptCount val="18"/>
                <c:pt idx="0">
                  <c:v>354</c:v>
                </c:pt>
                <c:pt idx="1">
                  <c:v>293</c:v>
                </c:pt>
                <c:pt idx="2">
                  <c:v>244</c:v>
                </c:pt>
                <c:pt idx="3">
                  <c:v>232</c:v>
                </c:pt>
                <c:pt idx="4">
                  <c:v>282</c:v>
                </c:pt>
                <c:pt idx="5">
                  <c:v>295</c:v>
                </c:pt>
                <c:pt idx="6">
                  <c:v>211</c:v>
                </c:pt>
                <c:pt idx="7">
                  <c:v>197</c:v>
                </c:pt>
                <c:pt idx="8">
                  <c:v>324</c:v>
                </c:pt>
                <c:pt idx="9">
                  <c:v>402</c:v>
                </c:pt>
                <c:pt idx="10">
                  <c:v>362</c:v>
                </c:pt>
                <c:pt idx="11">
                  <c:v>423</c:v>
                </c:pt>
                <c:pt idx="12">
                  <c:v>269</c:v>
                </c:pt>
                <c:pt idx="13">
                  <c:v>293</c:v>
                </c:pt>
                <c:pt idx="14">
                  <c:v>311</c:v>
                </c:pt>
                <c:pt idx="15">
                  <c:v>386</c:v>
                </c:pt>
                <c:pt idx="16">
                  <c:v>367</c:v>
                </c:pt>
                <c:pt idx="17">
                  <c:v>819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78-4155-B954-343015100FEE}"/>
            </c:ext>
          </c:extLst>
        </c:ser>
        <c:ser>
          <c:idx val="3"/>
          <c:order val="3"/>
          <c:tx>
            <c:strRef>
              <c:f>Вузы!$A$295</c:f>
              <c:strCache>
                <c:ptCount val="1"/>
                <c:pt idx="0">
                  <c:v>РАО</c:v>
                </c:pt>
              </c:strCache>
            </c:strRef>
          </c:tx>
          <c:cat>
            <c:strRef>
              <c:f>Вузы!$B$291:$S$291</c:f>
              <c:strCache>
                <c:ptCount val="18"/>
                <c:pt idx="0">
                  <c:v>январь 2024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Вузы!$B$295:$S$295</c:f>
              <c:numCache>
                <c:formatCode>General</c:formatCode>
                <c:ptCount val="18"/>
                <c:pt idx="0">
                  <c:v>105</c:v>
                </c:pt>
                <c:pt idx="1">
                  <c:v>220</c:v>
                </c:pt>
                <c:pt idx="2">
                  <c:v>270</c:v>
                </c:pt>
                <c:pt idx="3">
                  <c:v>212</c:v>
                </c:pt>
                <c:pt idx="4">
                  <c:v>190</c:v>
                </c:pt>
                <c:pt idx="5">
                  <c:v>188</c:v>
                </c:pt>
                <c:pt idx="6">
                  <c:v>106</c:v>
                </c:pt>
                <c:pt idx="7">
                  <c:v>190</c:v>
                </c:pt>
                <c:pt idx="8">
                  <c:v>380</c:v>
                </c:pt>
                <c:pt idx="9">
                  <c:v>307</c:v>
                </c:pt>
                <c:pt idx="10">
                  <c:v>491</c:v>
                </c:pt>
                <c:pt idx="11">
                  <c:v>207</c:v>
                </c:pt>
                <c:pt idx="12">
                  <c:v>146</c:v>
                </c:pt>
                <c:pt idx="13">
                  <c:v>171</c:v>
                </c:pt>
                <c:pt idx="14">
                  <c:v>290</c:v>
                </c:pt>
                <c:pt idx="15">
                  <c:v>362</c:v>
                </c:pt>
                <c:pt idx="16">
                  <c:v>165</c:v>
                </c:pt>
                <c:pt idx="17">
                  <c:v>247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78-4155-B954-343015100FEE}"/>
            </c:ext>
          </c:extLst>
        </c:ser>
        <c:ser>
          <c:idx val="4"/>
          <c:order val="4"/>
          <c:tx>
            <c:strRef>
              <c:f>Вузы!$A$296</c:f>
              <c:strCache>
                <c:ptCount val="1"/>
                <c:pt idx="0">
                  <c:v>ИнПсих РАН</c:v>
                </c:pt>
              </c:strCache>
            </c:strRef>
          </c:tx>
          <c:cat>
            <c:strRef>
              <c:f>Вузы!$B$291:$S$291</c:f>
              <c:strCache>
                <c:ptCount val="18"/>
                <c:pt idx="0">
                  <c:v>январь 2024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Вузы!$B$296:$S$296</c:f>
              <c:numCache>
                <c:formatCode>General</c:formatCode>
                <c:ptCount val="18"/>
                <c:pt idx="0">
                  <c:v>83</c:v>
                </c:pt>
                <c:pt idx="1">
                  <c:v>77</c:v>
                </c:pt>
                <c:pt idx="2">
                  <c:v>102</c:v>
                </c:pt>
                <c:pt idx="3">
                  <c:v>96</c:v>
                </c:pt>
                <c:pt idx="4">
                  <c:v>261</c:v>
                </c:pt>
                <c:pt idx="5">
                  <c:v>128</c:v>
                </c:pt>
                <c:pt idx="6">
                  <c:v>133</c:v>
                </c:pt>
                <c:pt idx="7">
                  <c:v>89</c:v>
                </c:pt>
                <c:pt idx="8">
                  <c:v>100</c:v>
                </c:pt>
                <c:pt idx="9">
                  <c:v>135</c:v>
                </c:pt>
                <c:pt idx="10">
                  <c:v>169</c:v>
                </c:pt>
                <c:pt idx="11">
                  <c:v>127</c:v>
                </c:pt>
                <c:pt idx="12">
                  <c:v>109</c:v>
                </c:pt>
                <c:pt idx="13">
                  <c:v>304</c:v>
                </c:pt>
                <c:pt idx="14">
                  <c:v>396</c:v>
                </c:pt>
                <c:pt idx="15">
                  <c:v>264</c:v>
                </c:pt>
                <c:pt idx="16">
                  <c:v>223</c:v>
                </c:pt>
                <c:pt idx="17">
                  <c:v>271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878-4155-B954-343015100FEE}"/>
            </c:ext>
          </c:extLst>
        </c:ser>
        <c:ser>
          <c:idx val="5"/>
          <c:order val="5"/>
          <c:tx>
            <c:strRef>
              <c:f>Вузы!$A$297</c:f>
              <c:strCache>
                <c:ptCount val="1"/>
                <c:pt idx="0">
                  <c:v>МЭР</c:v>
                </c:pt>
              </c:strCache>
            </c:strRef>
          </c:tx>
          <c:cat>
            <c:strRef>
              <c:f>Вузы!$B$291:$S$291</c:f>
              <c:strCache>
                <c:ptCount val="18"/>
                <c:pt idx="0">
                  <c:v>январь 2024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Вузы!$B$297:$S$297</c:f>
              <c:numCache>
                <c:formatCode>General</c:formatCode>
                <c:ptCount val="18"/>
                <c:pt idx="0">
                  <c:v>22</c:v>
                </c:pt>
                <c:pt idx="1">
                  <c:v>87</c:v>
                </c:pt>
                <c:pt idx="2">
                  <c:v>13</c:v>
                </c:pt>
                <c:pt idx="3">
                  <c:v>36</c:v>
                </c:pt>
                <c:pt idx="4">
                  <c:v>77</c:v>
                </c:pt>
                <c:pt idx="5">
                  <c:v>40</c:v>
                </c:pt>
                <c:pt idx="6">
                  <c:v>126</c:v>
                </c:pt>
                <c:pt idx="7">
                  <c:v>58</c:v>
                </c:pt>
                <c:pt idx="8">
                  <c:v>80</c:v>
                </c:pt>
                <c:pt idx="9">
                  <c:v>31</c:v>
                </c:pt>
                <c:pt idx="10">
                  <c:v>38</c:v>
                </c:pt>
                <c:pt idx="11">
                  <c:v>17</c:v>
                </c:pt>
                <c:pt idx="12">
                  <c:v>25</c:v>
                </c:pt>
                <c:pt idx="13">
                  <c:v>121</c:v>
                </c:pt>
                <c:pt idx="14">
                  <c:v>325</c:v>
                </c:pt>
                <c:pt idx="15">
                  <c:v>116</c:v>
                </c:pt>
                <c:pt idx="16">
                  <c:v>48</c:v>
                </c:pt>
                <c:pt idx="17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878-4155-B954-343015100FEE}"/>
            </c:ext>
          </c:extLst>
        </c:ser>
        <c:ser>
          <c:idx val="6"/>
          <c:order val="6"/>
          <c:tx>
            <c:strRef>
              <c:f>Вузы!$A$298</c:f>
              <c:strCache>
                <c:ptCount val="1"/>
                <c:pt idx="0">
                  <c:v>СФР</c:v>
                </c:pt>
              </c:strCache>
            </c:strRef>
          </c:tx>
          <c:cat>
            <c:strRef>
              <c:f>Вузы!$B$291:$S$291</c:f>
              <c:strCache>
                <c:ptCount val="18"/>
                <c:pt idx="0">
                  <c:v>январь 2024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Вузы!$B$298:$S$298</c:f>
              <c:numCache>
                <c:formatCode>General</c:formatCode>
                <c:ptCount val="18"/>
                <c:pt idx="0">
                  <c:v>57</c:v>
                </c:pt>
                <c:pt idx="1">
                  <c:v>30</c:v>
                </c:pt>
                <c:pt idx="2">
                  <c:v>42</c:v>
                </c:pt>
                <c:pt idx="3">
                  <c:v>53</c:v>
                </c:pt>
                <c:pt idx="4">
                  <c:v>64</c:v>
                </c:pt>
                <c:pt idx="5">
                  <c:v>44</c:v>
                </c:pt>
                <c:pt idx="6">
                  <c:v>82</c:v>
                </c:pt>
                <c:pt idx="7">
                  <c:v>46</c:v>
                </c:pt>
                <c:pt idx="8">
                  <c:v>48</c:v>
                </c:pt>
                <c:pt idx="9">
                  <c:v>102</c:v>
                </c:pt>
                <c:pt idx="10">
                  <c:v>55</c:v>
                </c:pt>
                <c:pt idx="11">
                  <c:v>74</c:v>
                </c:pt>
                <c:pt idx="12">
                  <c:v>55</c:v>
                </c:pt>
                <c:pt idx="13">
                  <c:v>62</c:v>
                </c:pt>
                <c:pt idx="14">
                  <c:v>50</c:v>
                </c:pt>
                <c:pt idx="15">
                  <c:v>103</c:v>
                </c:pt>
                <c:pt idx="16">
                  <c:v>39</c:v>
                </c:pt>
                <c:pt idx="17">
                  <c:v>148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878-4155-B954-343015100FEE}"/>
            </c:ext>
          </c:extLst>
        </c:ser>
        <c:ser>
          <c:idx val="7"/>
          <c:order val="7"/>
          <c:tx>
            <c:strRef>
              <c:f>Вузы!$A$299</c:f>
              <c:strCache>
                <c:ptCount val="1"/>
                <c:pt idx="0">
                  <c:v>МинТруд</c:v>
                </c:pt>
              </c:strCache>
            </c:strRef>
          </c:tx>
          <c:cat>
            <c:strRef>
              <c:f>Вузы!$B$291:$S$291</c:f>
              <c:strCache>
                <c:ptCount val="18"/>
                <c:pt idx="0">
                  <c:v>январь 2024</c:v>
                </c:pt>
                <c:pt idx="1">
                  <c:v>февраль 2024</c:v>
                </c:pt>
                <c:pt idx="2">
                  <c:v>март 2024</c:v>
                </c:pt>
                <c:pt idx="3">
                  <c:v>апрель 2024</c:v>
                </c:pt>
                <c:pt idx="4">
                  <c:v>май 2024</c:v>
                </c:pt>
                <c:pt idx="5">
                  <c:v>июнь 2024</c:v>
                </c:pt>
                <c:pt idx="6">
                  <c:v>июль 2024</c:v>
                </c:pt>
                <c:pt idx="7">
                  <c:v>август 2024</c:v>
                </c:pt>
                <c:pt idx="8">
                  <c:v>сентябрь 2024</c:v>
                </c:pt>
                <c:pt idx="9">
                  <c:v>октябрь 2024</c:v>
                </c:pt>
                <c:pt idx="10">
                  <c:v>ноябрь 2024</c:v>
                </c:pt>
                <c:pt idx="11">
                  <c:v>декабрь 2024</c:v>
                </c:pt>
                <c:pt idx="12">
                  <c:v>январь 2025</c:v>
                </c:pt>
                <c:pt idx="13">
                  <c:v>февраль 2025</c:v>
                </c:pt>
                <c:pt idx="14">
                  <c:v>март 2025</c:v>
                </c:pt>
                <c:pt idx="15">
                  <c:v>апрель 2025</c:v>
                </c:pt>
                <c:pt idx="16">
                  <c:v>май 2025</c:v>
                </c:pt>
                <c:pt idx="17">
                  <c:v>июнь 2025</c:v>
                </c:pt>
              </c:strCache>
            </c:strRef>
          </c:cat>
          <c:val>
            <c:numRef>
              <c:f>Вузы!$B$299:$S$299</c:f>
              <c:numCache>
                <c:formatCode>General</c:formatCode>
                <c:ptCount val="18"/>
                <c:pt idx="0">
                  <c:v>9</c:v>
                </c:pt>
                <c:pt idx="1">
                  <c:v>25</c:v>
                </c:pt>
                <c:pt idx="2">
                  <c:v>27</c:v>
                </c:pt>
                <c:pt idx="3">
                  <c:v>64</c:v>
                </c:pt>
                <c:pt idx="4">
                  <c:v>58</c:v>
                </c:pt>
                <c:pt idx="5">
                  <c:v>31</c:v>
                </c:pt>
                <c:pt idx="6">
                  <c:v>32</c:v>
                </c:pt>
                <c:pt idx="7">
                  <c:v>22</c:v>
                </c:pt>
                <c:pt idx="8">
                  <c:v>26</c:v>
                </c:pt>
                <c:pt idx="9">
                  <c:v>34</c:v>
                </c:pt>
                <c:pt idx="10">
                  <c:v>15</c:v>
                </c:pt>
                <c:pt idx="11">
                  <c:v>56</c:v>
                </c:pt>
                <c:pt idx="12">
                  <c:v>24</c:v>
                </c:pt>
                <c:pt idx="13">
                  <c:v>21</c:v>
                </c:pt>
                <c:pt idx="14">
                  <c:v>34</c:v>
                </c:pt>
                <c:pt idx="15">
                  <c:v>102</c:v>
                </c:pt>
                <c:pt idx="16">
                  <c:v>47</c:v>
                </c:pt>
                <c:pt idx="17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878-4155-B954-343015100F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159872"/>
        <c:axId val="184745984"/>
      </c:lineChart>
      <c:catAx>
        <c:axId val="198159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4745984"/>
        <c:crosses val="autoZero"/>
        <c:auto val="1"/>
        <c:lblAlgn val="ctr"/>
        <c:lblOffset val="100"/>
        <c:noMultiLvlLbl val="0"/>
      </c:catAx>
      <c:valAx>
        <c:axId val="184745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8159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91864075114716626"/>
          <c:w val="0.98579342584244223"/>
          <c:h val="8.1359248852833743E-2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F5B38-6095-4403-B6CF-57C49CAF2AED}" type="datetimeFigureOut">
              <a:rPr lang="ru-RU" smtClean="0"/>
              <a:t>21.08.2025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F1F72-70FA-4B47-8929-CB1834B198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14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381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1E4-1A78-42B1-A1AF-9745B4068840}" type="datetimeFigureOut">
              <a:rPr lang="ru-RU" smtClean="0"/>
              <a:t>21.08.2025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F4E7-FD7B-44FF-88AA-A9F97C909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02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1E4-1A78-42B1-A1AF-9745B4068840}" type="datetimeFigureOut">
              <a:rPr lang="ru-RU" smtClean="0"/>
              <a:t>21.08.2025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F4E7-FD7B-44FF-88AA-A9F97C909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44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1E4-1A78-42B1-A1AF-9745B4068840}" type="datetimeFigureOut">
              <a:rPr lang="ru-RU" smtClean="0"/>
              <a:t>21.08.2025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F4E7-FD7B-44FF-88AA-A9F97C909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165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3582257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1E4-1A78-42B1-A1AF-9745B4068840}" type="datetimeFigureOut">
              <a:rPr lang="ru-RU" smtClean="0"/>
              <a:t>21.08.2025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F4E7-FD7B-44FF-88AA-A9F97C909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15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1E4-1A78-42B1-A1AF-9745B4068840}" type="datetimeFigureOut">
              <a:rPr lang="ru-RU" smtClean="0"/>
              <a:t>21.08.2025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F4E7-FD7B-44FF-88AA-A9F97C909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74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1E4-1A78-42B1-A1AF-9745B4068840}" type="datetimeFigureOut">
              <a:rPr lang="ru-RU" smtClean="0"/>
              <a:t>21.08.2025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F4E7-FD7B-44FF-88AA-A9F97C909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93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1E4-1A78-42B1-A1AF-9745B4068840}" type="datetimeFigureOut">
              <a:rPr lang="ru-RU" smtClean="0"/>
              <a:t>21.08.2025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F4E7-FD7B-44FF-88AA-A9F97C909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96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1E4-1A78-42B1-A1AF-9745B4068840}" type="datetimeFigureOut">
              <a:rPr lang="ru-RU" smtClean="0"/>
              <a:t>21.08.2025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F4E7-FD7B-44FF-88AA-A9F97C909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42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1E4-1A78-42B1-A1AF-9745B4068840}" type="datetimeFigureOut">
              <a:rPr lang="ru-RU" smtClean="0"/>
              <a:t>21.08.2025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F4E7-FD7B-44FF-88AA-A9F97C909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977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1E4-1A78-42B1-A1AF-9745B4068840}" type="datetimeFigureOut">
              <a:rPr lang="ru-RU" smtClean="0"/>
              <a:t>21.08.2025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F4E7-FD7B-44FF-88AA-A9F97C909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63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1E4-1A78-42B1-A1AF-9745B4068840}" type="datetimeFigureOut">
              <a:rPr lang="ru-RU" smtClean="0"/>
              <a:t>21.08.2025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F4E7-FD7B-44FF-88AA-A9F97C909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01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CB1E4-1A78-42B1-A1AF-9745B4068840}" type="datetimeFigureOut">
              <a:rPr lang="ru-RU" smtClean="0"/>
              <a:t>21.08.2025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FF4E7-FD7B-44FF-88AA-A9F97C909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44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interfax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CFA053-42DB-5A87-699F-E2ED7C3F0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13" y="0"/>
            <a:ext cx="12203625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53885" y="4477436"/>
            <a:ext cx="95968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Психологическое благополучие общества как задача государственной политики.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Потенциал психологии и его оценка в оптике рейтинга 2025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Круглый стол 19.08.2025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79165" y="3244334"/>
            <a:ext cx="68284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/>
              <a:t>Рейтинг вузов, реализующих образовательные программы</a:t>
            </a:r>
          </a:p>
          <a:p>
            <a:pPr algn="ctr"/>
            <a:r>
              <a:rPr lang="ru-RU" sz="2000" b="1" dirty="0"/>
              <a:t> по направлению Психология</a:t>
            </a:r>
          </a:p>
        </p:txBody>
      </p:sp>
    </p:spTree>
    <p:extLst>
      <p:ext uri="{BB962C8B-B14F-4D97-AF65-F5344CB8AC3E}">
        <p14:creationId xmlns:p14="http://schemas.microsoft.com/office/powerpoint/2010/main" val="11563073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437" y="127409"/>
            <a:ext cx="112727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9999"/>
                </a:solidFill>
              </a:rPr>
              <a:t>Оценка данных, </a:t>
            </a:r>
            <a:r>
              <a:rPr lang="ru-RU" sz="2400" b="1" dirty="0">
                <a:solidFill>
                  <a:srgbClr val="009999"/>
                </a:solidFill>
              </a:rPr>
              <a:t>предоставленные вузами для рейтингования 2025. Топ-20 вузов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D7394F7-30AA-D1A5-ED93-68B99D14A8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95B7720-3754-26A1-6FD3-8EFFB25F9837}"/>
              </a:ext>
            </a:extLst>
          </p:cNvPr>
          <p:cNvSpPr txBox="1"/>
          <p:nvPr/>
        </p:nvSpPr>
        <p:spPr>
          <a:xfrm>
            <a:off x="7881870" y="910595"/>
            <a:ext cx="3751119" cy="4268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Учитывалось: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преподаваемых дисциплин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Доля ППС с ученой степенью в общем числе ППС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собственных онлайн-курсов вуза по профильным дисциплинам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российских и зарубежных вузов-партнеров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авторских учебников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организаций с договорами о практике студентов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выпускников в развитии ОП, кафедры, факультета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063114"/>
              </p:ext>
            </p:extLst>
          </p:nvPr>
        </p:nvGraphicFramePr>
        <p:xfrm>
          <a:off x="540437" y="589074"/>
          <a:ext cx="6739139" cy="5303520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713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9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56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effectLst/>
                        </a:rPr>
                        <a:t>Рэнк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Университет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Балл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Рязанский государственный медицинский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И.П.Павлова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институт психоанализа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95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Уфимский университет науки и технологий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Национальный исследовательский университет Высшая школа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университет дружбы народов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Патриса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Лумумбы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Севастопольский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7-9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Санкт-Петербургский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7-9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Южный федеральный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7-9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Курский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национальный исследовательский медицинский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Н.И.Пирогова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экономический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Г.В.Плеханова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государственный педагогический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А.И.Герцена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13-14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государственный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М.В.Ломоносова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13-14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Тульский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15-16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Национальный исследовательский Томский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15-16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Донской государственный технический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Казанский (Приволжский) федеральный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государственный психолого-педагогический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19-21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Уральский федеральный университет имени первого Президента России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Б.Н.Ельцина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19-21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Первый Московский государственный медицинский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И.М.Сеченова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19-21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Ивановский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14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231" y="0"/>
            <a:ext cx="119329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9999"/>
                </a:solidFill>
              </a:rPr>
              <a:t>Оценка образовательных программ профессорско-преподавательским составом 2025. </a:t>
            </a:r>
          </a:p>
          <a:p>
            <a:r>
              <a:rPr lang="ru-RU" sz="2400" b="1" dirty="0">
                <a:solidFill>
                  <a:srgbClr val="009999"/>
                </a:solidFill>
              </a:rPr>
              <a:t>Топ-20 вузов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D7394F7-30AA-D1A5-ED93-68B99D14A8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48DD6FB-AFD3-C852-2ADD-03F5B0CDCE89}"/>
              </a:ext>
            </a:extLst>
          </p:cNvPr>
          <p:cNvSpPr txBox="1"/>
          <p:nvPr/>
        </p:nvSpPr>
        <p:spPr>
          <a:xfrm>
            <a:off x="8343106" y="978283"/>
            <a:ext cx="3251485" cy="4627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Учитывалось: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 в преподавательской деятельности учебников авторов вуза 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собственных учебников по психологии, выпущенных в период 2020 – 2024гг.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разработке и реализации онлайн-курсов по психологи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НИОКР, в </a:t>
            </a:r>
            <a:r>
              <a:rPr lang="ru-R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т.ч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студентов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 поступать на ОП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556614"/>
              </p:ext>
            </p:extLst>
          </p:nvPr>
        </p:nvGraphicFramePr>
        <p:xfrm>
          <a:off x="927278" y="843189"/>
          <a:ext cx="7044746" cy="5100892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853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1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0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7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effectLst/>
                        </a:rPr>
                        <a:t>Рэнк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Университет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Балл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Санкт-Петербургский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государственный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М.В.Ломоносова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90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Национальный исследовательский Томский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Северный (Арктический) федеральный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М.В.Ломоносова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82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институт психоанализа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городской педагогический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7-9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Южный федеральный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7-9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новый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7-9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государственный гуманитарный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Приволжский исследовательский медицинский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11-13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Рязанский государственный медицинский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И.П.Павлова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11-13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Новосибирский национальный исследовательский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09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11-13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Первый Санкт-Петербургский государственный медицинский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И.П.Павлова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14-16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Национальный исследовательский университет Высшая школа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14-16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Казанский (Приволжский) федеральный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14-16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Новгородский государственный университет имени Ярослава Мудрого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17-21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государственный педагогический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А.И.Герцена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17-21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Чувашский государственный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И.Н.Ульянова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17-21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Сибирский федеральный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17-21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Санкт-Петербургский политехнический университет Петра Великого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3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17-21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Тамбовский государственный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Г.Р.Державина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42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321" y="11498"/>
            <a:ext cx="9179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9999"/>
                </a:solidFill>
              </a:rPr>
              <a:t>Оценка образовательных программ студентами 2025. Топ-20 вузов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D7394F7-30AA-D1A5-ED93-68B99D14A8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F830A4-7423-A956-626A-6FA736C67839}"/>
              </a:ext>
            </a:extLst>
          </p:cNvPr>
          <p:cNvSpPr txBox="1"/>
          <p:nvPr/>
        </p:nvSpPr>
        <p:spPr>
          <a:xfrm>
            <a:off x="8819716" y="242330"/>
            <a:ext cx="3041725" cy="5760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Учитывалось: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ОП по ряду характеристик (доходчивость изложения материалов учебных курсов, практико-ориентированность материалов учебных курсов, содержание и логичность структуры материалов учебных курсов, полезность учебников, организация прохождения практики и т.д.)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Важность связи будущей работы со специальностью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Связь нынешней работы со специальностью (при наличии работы)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Рекомендация к поступлению на ОП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088329"/>
              </p:ext>
            </p:extLst>
          </p:nvPr>
        </p:nvGraphicFramePr>
        <p:xfrm>
          <a:off x="759854" y="473163"/>
          <a:ext cx="7521262" cy="5470835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998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0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56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effectLst/>
                        </a:rPr>
                        <a:t>Рэнк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Университет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Балл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государственный университет имени М.В.Ломоносова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государственный социальный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3-5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Санкт-Петербургский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3-5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Национальный исследовательский Томский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3-5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Тамбовский государственный университет имени Г.Р.Державина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экономический университет имени Г.В.Плеханова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7-8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Северный (Арктический) федеральный университет имени М.В.Ломоносова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7-8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Петербургский государственный университет путей сообщения Императора Александра 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9-11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университет дружбы народов имени Патриса Лумумбы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9-11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Национальный исследовательский Нижегородский государственный университет имени Н.И.Лобачевского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9-11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Курский государственный медицинский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12-13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национальный исследовательский медицинский университет имени Н.И.Пирогова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12-13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Новосибирский государственный университет экономики и управления НИНХ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Тверской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15-18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институт психоанализа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15-18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городской педагогический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15-18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Национальный исследовательский университет Высшая школа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15-18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Северо-Кавказский федеральный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19-20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государственный гуманитарный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19-20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Чувашский государственный университет имени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И.Н.Ульянова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6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532" y="153868"/>
            <a:ext cx="96252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9999"/>
                </a:solidFill>
              </a:rPr>
              <a:t>Оценка образовательных программ выпускниками 2025. Топ-20 вузов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D7394F7-30AA-D1A5-ED93-68B99D14A8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9F2781-4034-8606-FFDF-59A9B2F755C9}"/>
              </a:ext>
            </a:extLst>
          </p:cNvPr>
          <p:cNvSpPr txBox="1"/>
          <p:nvPr/>
        </p:nvSpPr>
        <p:spPr>
          <a:xfrm>
            <a:off x="8873543" y="615872"/>
            <a:ext cx="2962141" cy="4871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Учитывалось: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ОП по ряду характеристик (доходчивость изложения материалов учебных курсов, практико-ориентированность материалов учебных курсов, Содержание и логичность структуры материалов учебных курсов, полезность учебников, организация прохождения практики и т.д.)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развитии ОП, кафедры, факультета, вуза	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Срок поиска работы после окончания обучения	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Связь настоящей работы с полученной специальностью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Рекомендация к поступлению на ОП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550913"/>
              </p:ext>
            </p:extLst>
          </p:nvPr>
        </p:nvGraphicFramePr>
        <p:xfrm>
          <a:off x="605306" y="587800"/>
          <a:ext cx="7782790" cy="5247460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711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4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6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effectLst/>
                        </a:rPr>
                        <a:t>Рэнк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Университет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Балл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1-2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Северный (Арктический) федеральный университет имени М.В.Ломоносова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1-2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Саратовский государственный медицинский университет имени В.И.Разумовского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3-4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Санкт-Петербургский политехнический университет Петра Великого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3-4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Череповецкий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Национальный исследовательский университет Высшая школа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90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6-8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государственный университет имени М.В.Ломоносова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6-8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государственный социальный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6-8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государственный психолого-педагогический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Государственный академический университет гуманитарных наук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Приволжский исследовательский медицинский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11-12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городской педагогический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11-12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Уральский федеральный университет имени первого Президента России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Б.Н.Ельцина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13-15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Тамбовский государственный университет имени Г.Р.Державина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13-15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Российская академия народного хозяйства и государственной службы при Президенте РФ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13-15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Санкт-Петербургский государственный педиатрический медицинский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16-18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новый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16-18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Первый Санкт-Петербургский государственный медицинский университет имени И.П.Павлова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16-18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Севастопольский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19-20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Национальный исследовательский Томский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4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19-20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институт психоанализа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63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231" y="62620"/>
            <a:ext cx="90524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9999"/>
                </a:solidFill>
              </a:rPr>
              <a:t>Оценка </a:t>
            </a:r>
            <a:r>
              <a:rPr lang="ru-RU" sz="2400" b="1" dirty="0">
                <a:solidFill>
                  <a:srgbClr val="009999"/>
                </a:solidFill>
                <a:cs typeface="Times New Roman" panose="02020603050405020304" pitchFamily="18" charset="0"/>
              </a:rPr>
              <a:t>репутации образовательных программ 2025. Топ-20 вузов</a:t>
            </a:r>
            <a:endParaRPr lang="ru-RU" sz="2400" b="1" dirty="0">
              <a:solidFill>
                <a:srgbClr val="009999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D7394F7-30AA-D1A5-ED93-68B99D14A8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6067468-2F5D-7781-25F1-BA740682971D}"/>
              </a:ext>
            </a:extLst>
          </p:cNvPr>
          <p:cNvSpPr txBox="1"/>
          <p:nvPr/>
        </p:nvSpPr>
        <p:spPr>
          <a:xfrm>
            <a:off x="8637103" y="537916"/>
            <a:ext cx="3240157" cy="206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Учитывалось: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публикаций и сообщений в СМИ и соцсетях в контексте Психологического образования в 2024-2025.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(СКАН-ИФ и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Brand Analytics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963084"/>
              </p:ext>
            </p:extLst>
          </p:nvPr>
        </p:nvGraphicFramePr>
        <p:xfrm>
          <a:off x="449231" y="524285"/>
          <a:ext cx="7598534" cy="5346936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759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0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8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8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effectLst/>
                        </a:rPr>
                        <a:t>Рэнк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Университет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Балл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государственный университет имени М.В.Ломоносова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Российская академия народного хозяйства и государственной службы при Президенте РФ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национальный исследовательский медицинский университет имени Н.И.Пирогова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Национальный исследовательский университет Высшая школа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государственный психолого-педагогический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Кабардино-Балкарский государственный университет имени Х.М.Бербекова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Санкт-Петербургский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Финансовый университет при Правительстве РФ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институт психоанализа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Казанский (Приволжский) федеральный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11-12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университет дружбы народов имени Патриса Лумумбы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11-12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государственный педагогический университет имени А.И.Герцена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13-14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Национальный исследовательский Томский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13-14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Южный федеральный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Уральский федеральный университет имени первого Президента России Б.Н.Ельцина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16-17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государственный социальный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16-17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Кубанский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18-19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государственный гуманитарный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18-19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Новосибирский национальный исследовательский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20-21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Первый Московский государственный медицинский университет имени И.М.Сеченова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6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20-21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2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90963" y="241940"/>
            <a:ext cx="36864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99"/>
                </a:solidFill>
              </a:rPr>
              <a:t>Оценка </a:t>
            </a:r>
            <a:r>
              <a:rPr lang="ru-RU" sz="2400" b="1" dirty="0">
                <a:solidFill>
                  <a:srgbClr val="009999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участия в олимпиаде Я-Профессионал (Психология) </a:t>
            </a:r>
            <a:r>
              <a:rPr lang="en-US" sz="2400" b="1" dirty="0">
                <a:solidFill>
                  <a:srgbClr val="009999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2024 -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2025</a:t>
            </a:r>
            <a:endParaRPr lang="ru-RU" sz="2400" b="1" dirty="0">
              <a:solidFill>
                <a:srgbClr val="009999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D7394F7-30AA-D1A5-ED93-68B99D14A8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1358A6E-1A83-DDA9-716C-AE76F86E6371}"/>
              </a:ext>
            </a:extLst>
          </p:cNvPr>
          <p:cNvSpPr txBox="1"/>
          <p:nvPr/>
        </p:nvSpPr>
        <p:spPr>
          <a:xfrm>
            <a:off x="8281114" y="3107019"/>
            <a:ext cx="3739671" cy="1084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Учитывалось: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призеров, победителей и медалистов в олимпиаде.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507966"/>
              </p:ext>
            </p:extLst>
          </p:nvPr>
        </p:nvGraphicFramePr>
        <p:xfrm>
          <a:off x="347730" y="345306"/>
          <a:ext cx="7650050" cy="5498319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790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7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47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effectLst/>
                        </a:rPr>
                        <a:t>Рэнк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Университет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Балл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Национальный исследовательский университет Высшая школа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Уральский федеральный университет имени первого Президента России Б.Н.Ельцина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67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Национальный исследовательский Томский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56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4-5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Российская академия народного хозяйства и государственной службы при Президенте РФ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4-5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Санкт-Петербургский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6-10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государственный университет имени М.В.Ломоносова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6-10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государственный психолого-педагогический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6-10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Казанский (Приволжский) федеральный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6-10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Кубанский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6-10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Новосибирский национальный исследовательский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11-13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государственный педагогический университет имени А.И.Герцена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11-13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Балтийский федеральный университет имени Иммануила Канта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11-13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Уфимский университет науки и технологий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Финансовый университет при Правительстве РФ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Российский государственный гуманитарный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Первый Московский государственный медицинский университет имени И.М.Сеченова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Алтайский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Санкт-Петербургский политехнический университет Петра Великого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городской педагогический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Новосибирский государственный педагогический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Ярославский государственный университет имени П.Г.Демидова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Курский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Донской государственный технический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Рязанский государственный медицинский университет имени И.П.Павлова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Чувашский государственный университет имени И.Н.Ульянова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Удмуртский государственный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Московский государственный лингвистический университет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Владимирский государственный университет имени А.Г. и Н.Г. Столетовых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14-29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Государственный университет Дубна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91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BDBE985-EB83-4D99-B8A1-B66882D87E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410"/>
            <a:ext cx="12192000" cy="6858000"/>
          </a:xfrm>
          <a:prstGeom prst="rect">
            <a:avLst/>
          </a:prstGeom>
        </p:spPr>
      </p:pic>
      <p:sp>
        <p:nvSpPr>
          <p:cNvPr id="8" name="Мир">
            <a:extLst>
              <a:ext uri="{FF2B5EF4-FFF2-40B4-BE49-F238E27FC236}">
                <a16:creationId xmlns:a16="http://schemas.microsoft.com/office/drawing/2014/main" id="{7564C497-4558-45D3-90C6-CDC947D918C3}"/>
              </a:ext>
            </a:extLst>
          </p:cNvPr>
          <p:cNvSpPr/>
          <p:nvPr/>
        </p:nvSpPr>
        <p:spPr>
          <a:xfrm>
            <a:off x="5622893" y="2931388"/>
            <a:ext cx="518022" cy="5180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4845" y="0"/>
                  <a:pt x="0" y="4845"/>
                  <a:pt x="0" y="10800"/>
                </a:cubicBezTo>
                <a:cubicBezTo>
                  <a:pt x="0" y="16755"/>
                  <a:pt x="4845" y="21600"/>
                  <a:pt x="10800" y="21600"/>
                </a:cubicBezTo>
                <a:cubicBezTo>
                  <a:pt x="16755" y="21600"/>
                  <a:pt x="21600" y="16755"/>
                  <a:pt x="21600" y="10800"/>
                </a:cubicBezTo>
                <a:cubicBezTo>
                  <a:pt x="21600" y="4845"/>
                  <a:pt x="16755" y="0"/>
                  <a:pt x="10800" y="0"/>
                </a:cubicBezTo>
                <a:close/>
                <a:moveTo>
                  <a:pt x="11993" y="938"/>
                </a:moveTo>
                <a:cubicBezTo>
                  <a:pt x="14122" y="1194"/>
                  <a:pt x="16044" y="2125"/>
                  <a:pt x="17542" y="3512"/>
                </a:cubicBezTo>
                <a:cubicBezTo>
                  <a:pt x="16898" y="4108"/>
                  <a:pt x="16188" y="4611"/>
                  <a:pt x="15429" y="5012"/>
                </a:cubicBezTo>
                <a:cubicBezTo>
                  <a:pt x="15343" y="4850"/>
                  <a:pt x="15255" y="4689"/>
                  <a:pt x="15162" y="4531"/>
                </a:cubicBezTo>
                <a:cubicBezTo>
                  <a:pt x="14347" y="3140"/>
                  <a:pt x="13267" y="1918"/>
                  <a:pt x="11993" y="938"/>
                </a:cubicBezTo>
                <a:close/>
                <a:moveTo>
                  <a:pt x="9560" y="943"/>
                </a:moveTo>
                <a:cubicBezTo>
                  <a:pt x="8289" y="1922"/>
                  <a:pt x="7211" y="3142"/>
                  <a:pt x="6397" y="4531"/>
                </a:cubicBezTo>
                <a:cubicBezTo>
                  <a:pt x="6308" y="4684"/>
                  <a:pt x="6222" y="4839"/>
                  <a:pt x="6139" y="4995"/>
                </a:cubicBezTo>
                <a:cubicBezTo>
                  <a:pt x="5392" y="4597"/>
                  <a:pt x="4693" y="4100"/>
                  <a:pt x="4058" y="3512"/>
                </a:cubicBezTo>
                <a:cubicBezTo>
                  <a:pt x="5545" y="2136"/>
                  <a:pt x="7450" y="1207"/>
                  <a:pt x="9560" y="943"/>
                </a:cubicBezTo>
                <a:close/>
                <a:moveTo>
                  <a:pt x="10366" y="1421"/>
                </a:moveTo>
                <a:lnTo>
                  <a:pt x="10366" y="6141"/>
                </a:lnTo>
                <a:cubicBezTo>
                  <a:pt x="9165" y="6090"/>
                  <a:pt x="8002" y="5827"/>
                  <a:pt x="6920" y="5368"/>
                </a:cubicBezTo>
                <a:cubicBezTo>
                  <a:pt x="6992" y="5234"/>
                  <a:pt x="7066" y="5100"/>
                  <a:pt x="7143" y="4968"/>
                </a:cubicBezTo>
                <a:cubicBezTo>
                  <a:pt x="7960" y="3575"/>
                  <a:pt x="9062" y="2365"/>
                  <a:pt x="10366" y="1421"/>
                </a:cubicBezTo>
                <a:close/>
                <a:moveTo>
                  <a:pt x="11234" y="1451"/>
                </a:moveTo>
                <a:cubicBezTo>
                  <a:pt x="12520" y="2391"/>
                  <a:pt x="13607" y="3589"/>
                  <a:pt x="14415" y="4968"/>
                </a:cubicBezTo>
                <a:cubicBezTo>
                  <a:pt x="14495" y="5104"/>
                  <a:pt x="14572" y="5244"/>
                  <a:pt x="14646" y="5383"/>
                </a:cubicBezTo>
                <a:cubicBezTo>
                  <a:pt x="13574" y="5833"/>
                  <a:pt x="12424" y="6090"/>
                  <a:pt x="11234" y="6141"/>
                </a:cubicBezTo>
                <a:lnTo>
                  <a:pt x="11234" y="1451"/>
                </a:lnTo>
                <a:close/>
                <a:moveTo>
                  <a:pt x="3448" y="4128"/>
                </a:moveTo>
                <a:cubicBezTo>
                  <a:pt x="4152" y="4783"/>
                  <a:pt x="4928" y="5335"/>
                  <a:pt x="5759" y="5775"/>
                </a:cubicBezTo>
                <a:cubicBezTo>
                  <a:pt x="5120" y="7219"/>
                  <a:pt x="4759" y="8779"/>
                  <a:pt x="4701" y="10368"/>
                </a:cubicBezTo>
                <a:lnTo>
                  <a:pt x="876" y="10368"/>
                </a:lnTo>
                <a:cubicBezTo>
                  <a:pt x="979" y="7972"/>
                  <a:pt x="1935" y="5793"/>
                  <a:pt x="3448" y="4128"/>
                </a:cubicBezTo>
                <a:close/>
                <a:moveTo>
                  <a:pt x="18152" y="4128"/>
                </a:moveTo>
                <a:cubicBezTo>
                  <a:pt x="19665" y="5793"/>
                  <a:pt x="20621" y="7972"/>
                  <a:pt x="20724" y="10368"/>
                </a:cubicBezTo>
                <a:lnTo>
                  <a:pt x="16858" y="10368"/>
                </a:lnTo>
                <a:cubicBezTo>
                  <a:pt x="16800" y="8785"/>
                  <a:pt x="16441" y="7231"/>
                  <a:pt x="15807" y="5792"/>
                </a:cubicBezTo>
                <a:cubicBezTo>
                  <a:pt x="16650" y="5349"/>
                  <a:pt x="17439" y="4792"/>
                  <a:pt x="18152" y="4128"/>
                </a:cubicBezTo>
                <a:close/>
                <a:moveTo>
                  <a:pt x="6541" y="6148"/>
                </a:moveTo>
                <a:cubicBezTo>
                  <a:pt x="7739" y="6662"/>
                  <a:pt x="9031" y="6956"/>
                  <a:pt x="10366" y="7008"/>
                </a:cubicBezTo>
                <a:lnTo>
                  <a:pt x="10366" y="10368"/>
                </a:lnTo>
                <a:lnTo>
                  <a:pt x="5569" y="10368"/>
                </a:lnTo>
                <a:cubicBezTo>
                  <a:pt x="5626" y="8908"/>
                  <a:pt x="5956" y="7475"/>
                  <a:pt x="6541" y="6148"/>
                </a:cubicBezTo>
                <a:close/>
                <a:moveTo>
                  <a:pt x="15024" y="6163"/>
                </a:moveTo>
                <a:cubicBezTo>
                  <a:pt x="15604" y="7486"/>
                  <a:pt x="15934" y="8914"/>
                  <a:pt x="15991" y="10368"/>
                </a:cubicBezTo>
                <a:lnTo>
                  <a:pt x="11234" y="10368"/>
                </a:lnTo>
                <a:lnTo>
                  <a:pt x="11234" y="7008"/>
                </a:lnTo>
                <a:cubicBezTo>
                  <a:pt x="12557" y="6956"/>
                  <a:pt x="13835" y="6668"/>
                  <a:pt x="15024" y="6163"/>
                </a:cubicBezTo>
                <a:close/>
                <a:moveTo>
                  <a:pt x="876" y="11234"/>
                </a:moveTo>
                <a:lnTo>
                  <a:pt x="4700" y="11234"/>
                </a:lnTo>
                <a:cubicBezTo>
                  <a:pt x="4753" y="12849"/>
                  <a:pt x="5119" y="14437"/>
                  <a:pt x="5773" y="15903"/>
                </a:cubicBezTo>
                <a:cubicBezTo>
                  <a:pt x="4953" y="16335"/>
                  <a:pt x="4185" y="16876"/>
                  <a:pt x="3488" y="17518"/>
                </a:cubicBezTo>
                <a:cubicBezTo>
                  <a:pt x="1952" y="15847"/>
                  <a:pt x="980" y="13652"/>
                  <a:pt x="876" y="11234"/>
                </a:cubicBezTo>
                <a:close/>
                <a:moveTo>
                  <a:pt x="5567" y="11234"/>
                </a:moveTo>
                <a:lnTo>
                  <a:pt x="10366" y="11234"/>
                </a:lnTo>
                <a:lnTo>
                  <a:pt x="10366" y="14676"/>
                </a:lnTo>
                <a:cubicBezTo>
                  <a:pt x="9036" y="14728"/>
                  <a:pt x="7749" y="15021"/>
                  <a:pt x="6554" y="15532"/>
                </a:cubicBezTo>
                <a:cubicBezTo>
                  <a:pt x="5955" y="14182"/>
                  <a:pt x="5619" y="12720"/>
                  <a:pt x="5567" y="11234"/>
                </a:cubicBezTo>
                <a:close/>
                <a:moveTo>
                  <a:pt x="11234" y="11234"/>
                </a:moveTo>
                <a:lnTo>
                  <a:pt x="15992" y="11234"/>
                </a:lnTo>
                <a:cubicBezTo>
                  <a:pt x="15940" y="12714"/>
                  <a:pt x="15605" y="14169"/>
                  <a:pt x="15010" y="15515"/>
                </a:cubicBezTo>
                <a:cubicBezTo>
                  <a:pt x="13825" y="15013"/>
                  <a:pt x="12552" y="14728"/>
                  <a:pt x="11234" y="14676"/>
                </a:cubicBezTo>
                <a:lnTo>
                  <a:pt x="11234" y="11234"/>
                </a:lnTo>
                <a:close/>
                <a:moveTo>
                  <a:pt x="16860" y="11234"/>
                </a:moveTo>
                <a:lnTo>
                  <a:pt x="20724" y="11234"/>
                </a:lnTo>
                <a:cubicBezTo>
                  <a:pt x="20620" y="13652"/>
                  <a:pt x="19648" y="15847"/>
                  <a:pt x="18112" y="17518"/>
                </a:cubicBezTo>
                <a:cubicBezTo>
                  <a:pt x="17406" y="16867"/>
                  <a:pt x="16627" y="16321"/>
                  <a:pt x="15795" y="15886"/>
                </a:cubicBezTo>
                <a:cubicBezTo>
                  <a:pt x="16444" y="14425"/>
                  <a:pt x="16807" y="12842"/>
                  <a:pt x="16860" y="11234"/>
                </a:cubicBezTo>
                <a:close/>
                <a:moveTo>
                  <a:pt x="10366" y="15544"/>
                </a:moveTo>
                <a:lnTo>
                  <a:pt x="10366" y="20226"/>
                </a:lnTo>
                <a:cubicBezTo>
                  <a:pt x="9026" y="19256"/>
                  <a:pt x="7899" y="18005"/>
                  <a:pt x="7077" y="16566"/>
                </a:cubicBezTo>
                <a:cubicBezTo>
                  <a:pt x="7029" y="16481"/>
                  <a:pt x="6982" y="16396"/>
                  <a:pt x="6936" y="16310"/>
                </a:cubicBezTo>
                <a:cubicBezTo>
                  <a:pt x="8013" y="15855"/>
                  <a:pt x="9170" y="15594"/>
                  <a:pt x="10366" y="15544"/>
                </a:cubicBezTo>
                <a:close/>
                <a:moveTo>
                  <a:pt x="11234" y="15544"/>
                </a:moveTo>
                <a:cubicBezTo>
                  <a:pt x="12418" y="15594"/>
                  <a:pt x="13563" y="15849"/>
                  <a:pt x="14631" y="16295"/>
                </a:cubicBezTo>
                <a:cubicBezTo>
                  <a:pt x="14582" y="16386"/>
                  <a:pt x="14532" y="16476"/>
                  <a:pt x="14480" y="16566"/>
                </a:cubicBezTo>
                <a:cubicBezTo>
                  <a:pt x="13667" y="17990"/>
                  <a:pt x="12556" y="19230"/>
                  <a:pt x="11234" y="20196"/>
                </a:cubicBezTo>
                <a:lnTo>
                  <a:pt x="11234" y="15544"/>
                </a:lnTo>
                <a:close/>
                <a:moveTo>
                  <a:pt x="15415" y="16666"/>
                </a:moveTo>
                <a:cubicBezTo>
                  <a:pt x="16162" y="17059"/>
                  <a:pt x="16861" y="17548"/>
                  <a:pt x="17498" y="18130"/>
                </a:cubicBezTo>
                <a:cubicBezTo>
                  <a:pt x="16023" y="19479"/>
                  <a:pt x="14143" y="20390"/>
                  <a:pt x="12062" y="20655"/>
                </a:cubicBezTo>
                <a:cubicBezTo>
                  <a:pt x="13343" y="19655"/>
                  <a:pt x="14426" y="18410"/>
                  <a:pt x="15233" y="16997"/>
                </a:cubicBezTo>
                <a:cubicBezTo>
                  <a:pt x="15295" y="16887"/>
                  <a:pt x="15356" y="16777"/>
                  <a:pt x="15415" y="16666"/>
                </a:cubicBezTo>
                <a:close/>
                <a:moveTo>
                  <a:pt x="6153" y="16683"/>
                </a:moveTo>
                <a:cubicBezTo>
                  <a:pt x="6209" y="16788"/>
                  <a:pt x="6267" y="16893"/>
                  <a:pt x="6326" y="16997"/>
                </a:cubicBezTo>
                <a:cubicBezTo>
                  <a:pt x="7132" y="18407"/>
                  <a:pt x="8212" y="19649"/>
                  <a:pt x="9489" y="20648"/>
                </a:cubicBezTo>
                <a:cubicBezTo>
                  <a:pt x="7428" y="20375"/>
                  <a:pt x="5565" y="19468"/>
                  <a:pt x="4102" y="18130"/>
                </a:cubicBezTo>
                <a:cubicBezTo>
                  <a:pt x="4730" y="17557"/>
                  <a:pt x="5418" y="17073"/>
                  <a:pt x="6153" y="16683"/>
                </a:cubicBezTo>
                <a:close/>
              </a:path>
            </a:pathLst>
          </a:custGeom>
          <a:solidFill>
            <a:srgbClr val="009CA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0" name="https://www.interfax.ru/">
            <a:extLst>
              <a:ext uri="{FF2B5EF4-FFF2-40B4-BE49-F238E27FC236}">
                <a16:creationId xmlns:a16="http://schemas.microsoft.com/office/drawing/2014/main" id="{832D7CF9-48E8-4868-B90A-15B66B8306A8}"/>
              </a:ext>
            </a:extLst>
          </p:cNvPr>
          <p:cNvSpPr txBox="1"/>
          <p:nvPr/>
        </p:nvSpPr>
        <p:spPr>
          <a:xfrm>
            <a:off x="6223648" y="3021122"/>
            <a:ext cx="434817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Helvetica Light"/>
                <a:ea typeface="Helvetica Light"/>
                <a:cs typeface="Helvetica Light"/>
                <a:sym typeface="Helvetica Light"/>
                <a:hlinkClick r:id="" action="ppaction://noaction"/>
              </a:defRPr>
            </a:lvl1pPr>
          </a:lstStyle>
          <a:p>
            <a:pPr defTabSz="457200">
              <a:spcBef>
                <a:spcPts val="600"/>
              </a:spcBef>
              <a:defRPr sz="1600" u="sng">
                <a:solidFill>
                  <a:srgbClr val="0000EE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https://www.interfax-russia.ru/academia/ratings</a:t>
            </a:r>
            <a:endParaRPr dirty="0">
              <a:latin typeface="Arial" panose="020B0604020202020204" pitchFamily="34" charset="0"/>
              <a:cs typeface="Arial" panose="020B0604020202020204" pitchFamily="34" charset="0"/>
              <a:sym typeface="Calibri"/>
              <a:hlinkClick r:id="rId4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11" name="Нина Яблокова…">
            <a:extLst>
              <a:ext uri="{FF2B5EF4-FFF2-40B4-BE49-F238E27FC236}">
                <a16:creationId xmlns:a16="http://schemas.microsoft.com/office/drawing/2014/main" id="{C702BED9-F374-4FE4-AF46-F1A55EC8B3AC}"/>
              </a:ext>
            </a:extLst>
          </p:cNvPr>
          <p:cNvSpPr txBox="1"/>
          <p:nvPr/>
        </p:nvSpPr>
        <p:spPr>
          <a:xfrm>
            <a:off x="1876724" y="2710478"/>
            <a:ext cx="2860739" cy="933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noAutofit/>
          </a:bodyPr>
          <a:lstStyle/>
          <a:p>
            <a:pPr defTabSz="457200">
              <a:spcBef>
                <a:spcPts val="600"/>
              </a:spcBef>
              <a:defRPr sz="1600" u="sng">
                <a:solidFill>
                  <a:srgbClr val="0000EE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ru-RU" u="none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Даниэл </a:t>
            </a:r>
            <a:r>
              <a:rPr lang="ru-RU" u="none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Петросянц</a:t>
            </a:r>
            <a:r>
              <a:rPr lang="ru-RU" u="none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к.э.н.</a:t>
            </a:r>
            <a:endParaRPr u="none" dirty="0">
              <a:solidFill>
                <a:srgbClr val="2121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>
              <a:spcBef>
                <a:spcPts val="600"/>
              </a:spcBef>
              <a:defRPr sz="1600" u="sng">
                <a:solidFill>
                  <a:srgbClr val="0000EE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sz="1600" dirty="0">
                <a:solidFill>
                  <a:srgbClr val="0000EE"/>
                </a:solidFill>
                <a:uFill>
                  <a:solidFill>
                    <a:srgbClr val="0563C1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sym typeface="Helvetica Light"/>
                <a:hlinkClick r:id="rId4"/>
              </a:rPr>
              <a:t>dan-basa@yandex.ru</a:t>
            </a:r>
            <a:endParaRPr sz="1600" dirty="0">
              <a:solidFill>
                <a:srgbClr val="0000EE"/>
              </a:solidFill>
              <a:uFill>
                <a:solidFill>
                  <a:srgbClr val="0563C1"/>
                </a:solidFill>
              </a:uFill>
              <a:latin typeface="Arial" panose="020B0604020202020204" pitchFamily="34" charset="0"/>
              <a:cs typeface="Arial" panose="020B0604020202020204" pitchFamily="34" charset="0"/>
              <a:sym typeface="Helvetica Light"/>
              <a:hlinkClick r:id="rId4"/>
            </a:endParaRPr>
          </a:p>
          <a:p>
            <a:pPr defTabSz="457200">
              <a:spcBef>
                <a:spcPts val="600"/>
              </a:spcBef>
              <a:defRPr sz="1600" u="sng">
                <a:solidFill>
                  <a:srgbClr val="0000EE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u="none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+79</a:t>
            </a:r>
            <a:r>
              <a:rPr lang="en-US" u="none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031879140</a:t>
            </a:r>
            <a:endParaRPr u="none" dirty="0">
              <a:solidFill>
                <a:srgbClr val="2121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07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6410" y="428872"/>
            <a:ext cx="11478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9999"/>
                </a:solidFill>
              </a:rPr>
              <a:t>Цели и задачи рейтингового исследования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2612" y="855438"/>
            <a:ext cx="11726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Содействие п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овышению качества психологического образования, исследований и разработок в России.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Популяризация деятельности вузов, осуществляющих подготовку психологов.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Содействие активизации деятельности профессиональных сообществ в процессах развития психологического образования, исследований и разработок.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32612" y="2421990"/>
            <a:ext cx="81633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Сравнительный анализ деятельности вузов, реализующих программы по укрупненной группе специальностей «Психологические науки» по нескольким параметрам (образовательная деятельность, исследовательская и инновационная деятельность, сотрудничество, успешность выпускников, позиционирование вуза в </a:t>
            </a:r>
            <a:r>
              <a:rPr lang="ru-RU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обществе).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методических подходов к сравнительной оценке образовательных программ по направлению Психология, реализуемых российскими вузами.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методических подходов к оценке деятельности и формированию рейтинга вузов, реализующих программы образования, исследований и разработок по направлению Психология.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Изучение коммуникаций по теме Психология.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реализуемых ОП. Формирование рейтинга вузов, реализующих ОП </a:t>
            </a:r>
            <a:r>
              <a:rPr lang="ru-RU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Психологии.</a:t>
            </a:r>
            <a:endParaRPr lang="ru-RU" sz="1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B190DD2-B245-DF8E-EF1D-F6518ACE1A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5F5F9AED-0D37-4E16-8C0D-F7220383DB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381599"/>
              </p:ext>
            </p:extLst>
          </p:nvPr>
        </p:nvGraphicFramePr>
        <p:xfrm>
          <a:off x="8497957" y="2106394"/>
          <a:ext cx="3461431" cy="3678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457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635" y="1069898"/>
            <a:ext cx="564481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/>
            <a:r>
              <a:rPr lang="ru-RU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к образовательным программам (ОП) для участия в рейтинговом исследовании:</a:t>
            </a:r>
          </a:p>
          <a:p>
            <a:pPr marL="457200"/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Реализация не менее одной ОП по направлению 37.00.00 - "Психологические науки".</a:t>
            </a:r>
            <a:br>
              <a:rPr lang="ru-RU" dirty="0"/>
            </a:br>
            <a:r>
              <a:rPr lang="ru-RU" dirty="0"/>
              <a:t>Для ОП, относящихся к другим направлениям  - наличие в названии ОП слов «психология», нейронауки, когнитивистика и т.п.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Наличие государственной </a:t>
            </a:r>
            <a:r>
              <a:rPr lang="ru-RU" dirty="0" smtClean="0"/>
              <a:t>аккредитации.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Реализация ОП в очной или очно-заочной форме </a:t>
            </a:r>
            <a:r>
              <a:rPr lang="ru-RU" dirty="0" smtClean="0"/>
              <a:t>обучения.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Выпуск ОП 2025 - не менее 10 </a:t>
            </a:r>
            <a:r>
              <a:rPr lang="ru-RU" dirty="0" smtClean="0"/>
              <a:t>человек.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Прием на ОП в 2024 – не менее 10 </a:t>
            </a:r>
            <a:r>
              <a:rPr lang="ru-RU" dirty="0" smtClean="0"/>
              <a:t>человек.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Публикационная активность – тематика </a:t>
            </a:r>
            <a:r>
              <a:rPr lang="ru-RU" dirty="0" smtClean="0"/>
              <a:t>Психология.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92079" y="1096629"/>
            <a:ext cx="5446036" cy="6081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algn="just">
              <a:lnSpc>
                <a:spcPct val="150000"/>
              </a:lnSpc>
            </a:pPr>
            <a:r>
              <a:rPr lang="ru-RU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Источники данных:</a:t>
            </a:r>
          </a:p>
          <a:p>
            <a:pPr marL="85725" algn="just">
              <a:lnSpc>
                <a:spcPct val="150000"/>
              </a:lnSpc>
            </a:pPr>
            <a:endParaRPr lang="ru-RU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Национальная </a:t>
            </a:r>
            <a:r>
              <a:rPr lang="ru-RU" dirty="0" err="1"/>
              <a:t>наукометрическая</a:t>
            </a:r>
            <a:r>
              <a:rPr lang="ru-RU" dirty="0"/>
              <a:t> система </a:t>
            </a:r>
            <a:r>
              <a:rPr lang="ru-RU" dirty="0" smtClean="0"/>
              <a:t>РИНЦ.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Данные анкет НРУ </a:t>
            </a:r>
            <a:r>
              <a:rPr lang="ru-RU" dirty="0" smtClean="0"/>
              <a:t>2025.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Результаты опросов администраций, представителей профессорско-преподавательского состава, студентов и выпускников ОП по психологии (июнь 2025</a:t>
            </a:r>
            <a:r>
              <a:rPr lang="ru-RU" dirty="0" smtClean="0"/>
              <a:t>).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Мониторинг деятельности образовательных организаций высшего </a:t>
            </a:r>
            <a:r>
              <a:rPr lang="ru-RU" dirty="0" smtClean="0"/>
              <a:t>образования.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Сайты университетов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Сайт Всероссийской студенческой олимпиады «Я-Профессионал» </a:t>
            </a:r>
            <a:r>
              <a:rPr lang="ru-RU" dirty="0" smtClean="0"/>
              <a:t>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Данные о профессионально-общественной аккредитации образовательных программ направления </a:t>
            </a:r>
            <a:r>
              <a:rPr lang="ru-RU" i="1" dirty="0"/>
              <a:t>Психология</a:t>
            </a:r>
            <a:r>
              <a:rPr lang="ru-RU" dirty="0"/>
              <a:t> (https://best-edu.ru</a:t>
            </a:r>
            <a:r>
              <a:rPr lang="ru-RU" dirty="0" smtClean="0"/>
              <a:t>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50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50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50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B190DD2-B245-DF8E-EF1D-F6518ACE1A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4851" y="326613"/>
            <a:ext cx="8089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9999"/>
                </a:solidFill>
              </a:rPr>
              <a:t>Отбор образовательных программ. Источники данных</a:t>
            </a:r>
          </a:p>
        </p:txBody>
      </p:sp>
    </p:spTree>
    <p:extLst>
      <p:ext uri="{BB962C8B-B14F-4D97-AF65-F5344CB8AC3E}">
        <p14:creationId xmlns:p14="http://schemas.microsoft.com/office/powerpoint/2010/main" val="328150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954" y="149481"/>
            <a:ext cx="118280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9999"/>
                </a:solidFill>
              </a:rPr>
              <a:t>Обобщенная методика оценки образовательных программ и формирования рейтинга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B190DD2-B245-DF8E-EF1D-F6518ACE1A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110491D-2AD1-D108-5F4B-8511498E0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823184"/>
              </p:ext>
            </p:extLst>
          </p:nvPr>
        </p:nvGraphicFramePr>
        <p:xfrm>
          <a:off x="363954" y="611146"/>
          <a:ext cx="11700932" cy="5195812"/>
        </p:xfrm>
        <a:graphic>
          <a:graphicData uri="http://schemas.openxmlformats.org/drawingml/2006/table">
            <a:tbl>
              <a:tblPr firstRow="1" firstCol="1" bandRow="1"/>
              <a:tblGrid>
                <a:gridCol w="2040710">
                  <a:extLst>
                    <a:ext uri="{9D8B030D-6E8A-4147-A177-3AD203B41FA5}">
                      <a16:colId xmlns:a16="http://schemas.microsoft.com/office/drawing/2014/main" val="83159264"/>
                    </a:ext>
                  </a:extLst>
                </a:gridCol>
                <a:gridCol w="8269907">
                  <a:extLst>
                    <a:ext uri="{9D8B030D-6E8A-4147-A177-3AD203B41FA5}">
                      <a16:colId xmlns:a16="http://schemas.microsoft.com/office/drawing/2014/main" val="2201908700"/>
                    </a:ext>
                  </a:extLst>
                </a:gridCol>
                <a:gridCol w="1321359">
                  <a:extLst>
                    <a:ext uri="{9D8B030D-6E8A-4147-A177-3AD203B41FA5}">
                      <a16:colId xmlns:a16="http://schemas.microsoft.com/office/drawing/2014/main" val="1417672368"/>
                    </a:ext>
                  </a:extLst>
                </a:gridCol>
                <a:gridCol w="68956">
                  <a:extLst>
                    <a:ext uri="{9D8B030D-6E8A-4147-A177-3AD203B41FA5}">
                      <a16:colId xmlns:a16="http://schemas.microsoft.com/office/drawing/2014/main" val="1878233417"/>
                    </a:ext>
                  </a:extLst>
                </a:gridCol>
              </a:tblGrid>
              <a:tr h="3492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009999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Параметр</a:t>
                      </a:r>
                      <a:endParaRPr lang="ru-RU" sz="1300" kern="100" dirty="0">
                        <a:effectLst/>
                        <a:highlight>
                          <a:srgbClr val="009999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009999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Что замерялось и изучалось</a:t>
                      </a:r>
                      <a:endParaRPr lang="ru-RU" sz="1300" kern="100" dirty="0">
                        <a:effectLst/>
                        <a:highlight>
                          <a:srgbClr val="009999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009999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Весовой коэффициент</a:t>
                      </a:r>
                      <a:endParaRPr lang="ru-RU" sz="1300" kern="100" dirty="0">
                        <a:effectLst/>
                        <a:highlight>
                          <a:srgbClr val="009999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525624"/>
                  </a:ext>
                </a:extLst>
              </a:tr>
              <a:tr h="52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D2DEE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Общая информация</a:t>
                      </a:r>
                      <a:endParaRPr lang="ru-RU" sz="1300" kern="100" dirty="0">
                        <a:effectLst/>
                        <a:highlight>
                          <a:srgbClr val="D2DEE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>
                          <a:solidFill>
                            <a:srgbClr val="000000"/>
                          </a:solidFill>
                          <a:effectLst/>
                          <a:highlight>
                            <a:srgbClr val="D2DEE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«Психология» в Миссии и ПСР вуза / подразделения вуза; название вуза; название ОП; ссылка на описание ОП на сайте университета; код и направление подготовки ОП; структурное подразделение вуза, в котором реализуется ОП; кафедра, на которой реализуется ОП; уровень подготовки, на котором реализуется ОП.</a:t>
                      </a:r>
                      <a:endParaRPr lang="ru-RU" sz="1300" kern="100">
                        <a:effectLst/>
                        <a:highlight>
                          <a:srgbClr val="D2DEE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D2DEE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1300" kern="100" dirty="0">
                        <a:effectLst/>
                        <a:highlight>
                          <a:srgbClr val="D2DEE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950092"/>
                  </a:ext>
                </a:extLst>
              </a:tr>
              <a:tr h="34920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D2DEE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Репутация вуза в сфере психологии и смежных наук</a:t>
                      </a:r>
                      <a:endParaRPr lang="ru-RU" sz="1300" kern="100" dirty="0">
                        <a:effectLst/>
                        <a:highlight>
                          <a:srgbClr val="D2DEE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D2DEE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Массив публикаций в СМИ и сообщений в соцсетях, содержащих ключевые слова, связанные с темой Психология. Период наблюдений: 2024.</a:t>
                      </a:r>
                      <a:endParaRPr lang="ru-RU" sz="1300" kern="100" dirty="0">
                        <a:effectLst/>
                        <a:highlight>
                          <a:srgbClr val="D2DEE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D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>
                          <a:solidFill>
                            <a:srgbClr val="000000"/>
                          </a:solidFill>
                          <a:effectLst/>
                          <a:highlight>
                            <a:srgbClr val="D2DEE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0,15</a:t>
                      </a:r>
                      <a:endParaRPr lang="ru-RU" sz="1300" kern="100">
                        <a:effectLst/>
                        <a:highlight>
                          <a:srgbClr val="D2DEE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215846"/>
                  </a:ext>
                </a:extLst>
              </a:tr>
              <a:tr h="34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D2DEE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Параметр Бренд НРУ2025; коммуникации с целевыми аудиториями; экспертиза, просветительские проекты, участие ППС и студентов в тематических мероприятиях.</a:t>
                      </a:r>
                      <a:endParaRPr lang="ru-RU" sz="1300" kern="100" dirty="0">
                        <a:effectLst/>
                        <a:highlight>
                          <a:srgbClr val="D2DEE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887762"/>
                  </a:ext>
                </a:extLst>
              </a:tr>
              <a:tr h="174603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Образовательный процесс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Разнообразие ОП.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FF7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0,4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714515"/>
                  </a:ext>
                </a:extLst>
              </a:tr>
              <a:tr h="1746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Число образовательных дисциплин, преподаваемых на ОП; доля "остепененных" ППС ОП.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7935481"/>
                  </a:ext>
                </a:extLst>
              </a:tr>
              <a:tr h="1746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Авторские учебники ППС ОП.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9595168"/>
                  </a:ext>
                </a:extLst>
              </a:tr>
              <a:tr h="264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Собственные онлайн-курсы вуза по профильным дисциплинам ОП, предоставленные для открытого доступа.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7884854"/>
                  </a:ext>
                </a:extLst>
              </a:tr>
              <a:tr h="1746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Наличие профессионально-общественной (ПОА) и международной аккредитации ОП.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984352"/>
                  </a:ext>
                </a:extLst>
              </a:tr>
              <a:tr h="34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Участие выпускников в развитии ОП, кафедры, факультета, вуза. Оценка студентами и выпускниками ОП по ряду характеристик.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419500"/>
                  </a:ext>
                </a:extLst>
              </a:tr>
              <a:tr h="7463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Публикационная активность</a:t>
                      </a:r>
                      <a:endParaRPr lang="ru-RU" sz="1300" kern="10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Публикации в научных журналах (накопленный итог в РИНЦ).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3957226"/>
                  </a:ext>
                </a:extLst>
              </a:tr>
              <a:tr h="274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3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926077"/>
                  </a:ext>
                </a:extLst>
              </a:tr>
              <a:tr h="277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Достижения студентов</a:t>
                      </a:r>
                      <a:endParaRPr lang="ru-RU" sz="1300" kern="10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Число медалистов, победителей и призеров 7-го сезона Всероссийской олимпиады студентов «Я – профессионал».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0,15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3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8221155"/>
                  </a:ext>
                </a:extLst>
              </a:tr>
              <a:tr h="523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Работа студентов и выпускников</a:t>
                      </a:r>
                      <a:endParaRPr lang="ru-RU" sz="1300" kern="10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Связь работы у работающих студентов с получаемой специальностью, важность связи будущей работы с получаемой специальностью; время, потраченное выпускниками после окончания обучения на поиски работы; связь нынешней работы выпускников со специальностью.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EAEFF7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</a:t>
                      </a:r>
                      <a:endParaRPr lang="ru-RU" sz="1300" kern="100" dirty="0">
                        <a:effectLst/>
                        <a:highlight>
                          <a:srgbClr val="EAEFF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3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2602876"/>
                  </a:ext>
                </a:extLst>
              </a:tr>
              <a:tr h="3492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D2DEE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Рекомендация поступления на ОП</a:t>
                      </a:r>
                      <a:endParaRPr lang="ru-RU" sz="1300" kern="100" dirty="0">
                        <a:effectLst/>
                        <a:highlight>
                          <a:srgbClr val="D2DEE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D2DEE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Рекомендация ППС, студентов и выпускников по поступлению на </a:t>
                      </a:r>
                      <a:r>
                        <a:rPr lang="ru-RU" sz="1300" kern="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D2DEE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ОП.</a:t>
                      </a:r>
                      <a:endParaRPr lang="ru-RU" sz="1300" kern="100" dirty="0">
                        <a:effectLst/>
                        <a:highlight>
                          <a:srgbClr val="D2DEE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D2DEE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</a:t>
                      </a:r>
                      <a:endParaRPr lang="ru-RU" sz="1300" kern="100" dirty="0">
                        <a:effectLst/>
                        <a:highlight>
                          <a:srgbClr val="D2DEE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3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78" marR="2177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397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07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B190DD2-B245-DF8E-EF1D-F6518ACE1A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546600"/>
              </p:ext>
            </p:extLst>
          </p:nvPr>
        </p:nvGraphicFramePr>
        <p:xfrm>
          <a:off x="2756079" y="142613"/>
          <a:ext cx="9143999" cy="5695612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978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5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94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effectLst/>
                        </a:rPr>
                        <a:t>рэнк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Университет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Оценка, Балл.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Московский государственный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М.В.Ломоносова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1000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Национальный исследовательский университет Высшая школа экономики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975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Санкт-Петербургский государственный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801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Российская академия народного хозяйства и государственной службы при Президенте РФ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786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Московский институт психоанализа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772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6-7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Российский национальный исследовательский медицинский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Н.И.Пирогова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759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6-7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Национальный исследовательский Томский государственный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759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Московский государственный психолого-педагогический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729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Уральский федеральный университет имени первого Президента России </a:t>
                      </a:r>
                      <a:r>
                        <a:rPr lang="ru-RU" sz="1300" u="none" strike="noStrike" dirty="0" err="1">
                          <a:effectLst/>
                        </a:rPr>
                        <a:t>Б.Н.Ельцина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682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Российский университет дружбы народов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Патриса</a:t>
                      </a:r>
                      <a:r>
                        <a:rPr lang="ru-RU" sz="1300" u="none" strike="noStrike" dirty="0">
                          <a:effectLst/>
                        </a:rPr>
                        <a:t> Лумумбы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653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Южный федеральный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648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Московский городской педагогический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643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Рязанский государственный медицинский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И.П.Павлова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640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Северный (Арктический) федеральный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М.В.Ломоносова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628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Российский государственный педагогический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А.И.Герцена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Уфимский университет науки и технологий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Казанский (Приволжский) федеральный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Российский экономический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Г.В.Плеханова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603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Санкт-Петербургский политехнический университет Петра Великого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601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Российский государственный гуманитарный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596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Новосибирский национальный исследовательский государственный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587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Российский новый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586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Кубанский государственный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584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Финансовый университет при Правительстве РФ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567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9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Российский государственный социальный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563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9093" y="285362"/>
            <a:ext cx="23439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НРУ Интерфакс</a:t>
            </a:r>
          </a:p>
          <a:p>
            <a:r>
              <a:rPr lang="ru-RU" b="1" dirty="0"/>
              <a:t>Рейтинговое исследование вузов, реализующих образовательные программы по направлению Психология - 2025</a:t>
            </a:r>
          </a:p>
        </p:txBody>
      </p:sp>
    </p:spTree>
    <p:extLst>
      <p:ext uri="{BB962C8B-B14F-4D97-AF65-F5344CB8AC3E}">
        <p14:creationId xmlns:p14="http://schemas.microsoft.com/office/powerpoint/2010/main" val="101725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B190DD2-B245-DF8E-EF1D-F6518ACE1A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793420"/>
              </p:ext>
            </p:extLst>
          </p:nvPr>
        </p:nvGraphicFramePr>
        <p:xfrm>
          <a:off x="2653048" y="0"/>
          <a:ext cx="9259910" cy="5935947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953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3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3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effectLst/>
                        </a:rPr>
                        <a:t>рэнк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Университет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Оценка, Балл.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Курский государственный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558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9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Тверской государственный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554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28-29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Первый Московский государственный медицинский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И.М.Сеченова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28-29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Национальный исследовательский Нижегородский государственный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Н.И.Лобачевского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Приволжский исследовательский медицинский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545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Первый Санкт-Петербургский государственный медицинский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И.П.Павлова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5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Тамбовский государственный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Г.Р.Державина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537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69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Севастопольский государственный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536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Кабардино-Балкарский государственный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Х.М.Бербекова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534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69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Сибирский федеральный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531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Чувашский государственный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И.Н.Ульянова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523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Саратовский национальный исследовательский государственный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Н.Г.Чернышевского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522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9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Петербургский государственный университет путей сообщения Императора Александра I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Череповецкий государственный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Саратовский государственный медицинский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В.И.Разумовского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69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Дальневосточный федеральный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509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69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Московский государственный лингвистический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504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Белгородский национальный исследовательский государственный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503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69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Воронежский государственный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Ярославский государственный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П.Г.Демидова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488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Орловский государственный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И.С.Тургенева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486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069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47-48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Санкт-Петербургский государственный педиатрический медицинский университет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484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47-48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Новосибирский государственный университет экономики и управления НИНХ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484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069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Государственный академический университет гуманитарных наук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477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8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</a:rPr>
                        <a:t>Российский государственный университет имени </a:t>
                      </a:r>
                      <a:r>
                        <a:rPr lang="ru-RU" sz="1300" u="none" strike="noStrike" dirty="0" err="1">
                          <a:effectLst/>
                        </a:rPr>
                        <a:t>А.Н.Косыгина</a:t>
                      </a:r>
                      <a:r>
                        <a:rPr lang="ru-RU" sz="1300" u="none" strike="noStrike" dirty="0">
                          <a:effectLst/>
                        </a:rPr>
                        <a:t> (Технологии. Дизайн. Искусство)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469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09093" y="285362"/>
            <a:ext cx="23439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НРУ Интерфакс</a:t>
            </a:r>
          </a:p>
          <a:p>
            <a:r>
              <a:rPr lang="ru-RU" b="1" dirty="0"/>
              <a:t>Рейтинговое исследование вузов, реализующих образовательные программы по направлению Психология - 2025</a:t>
            </a:r>
          </a:p>
        </p:txBody>
      </p:sp>
    </p:spTree>
    <p:extLst>
      <p:ext uri="{BB962C8B-B14F-4D97-AF65-F5344CB8AC3E}">
        <p14:creationId xmlns:p14="http://schemas.microsoft.com/office/powerpoint/2010/main" val="101725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B190DD2-B245-DF8E-EF1D-F6518ACE1A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6408" y="111756"/>
            <a:ext cx="11478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009999"/>
                </a:solidFill>
              </a:rPr>
              <a:t>Рэнки</a:t>
            </a:r>
            <a:r>
              <a:rPr lang="ru-RU" sz="2400" b="1" dirty="0">
                <a:solidFill>
                  <a:srgbClr val="009999"/>
                </a:solidFill>
              </a:rPr>
              <a:t> университетов в рейтинговом исследовании Топ-20 (2023-2025)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5" y="573421"/>
            <a:ext cx="10711306" cy="535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B190DD2-B245-DF8E-EF1D-F6518ACE1A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4036" y="120759"/>
            <a:ext cx="11478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9999"/>
                </a:solidFill>
              </a:rPr>
              <a:t>Интерес аудитории к темам Психологии (ТОП-8 университетов по числу упоминаний)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530032"/>
            <a:ext cx="26586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sz="1600" dirty="0"/>
              <a:t>Современные вызовы, связанные с ИИ, большими данными, коммуникациями и социальными трансформациями, требуют переосмысления роли психологии как науки о мышлении, поведении, адаптации и социотехническом взаимодействии.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/>
              <a:t>В этой связи психология становится ядром подготовки специалистов нового типа — в сферах R&amp;D, образования, управления, социальной инженерии и др.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1693099"/>
              </p:ext>
            </p:extLst>
          </p:nvPr>
        </p:nvGraphicFramePr>
        <p:xfrm>
          <a:off x="2584175" y="520869"/>
          <a:ext cx="9607826" cy="5197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413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B190DD2-B245-DF8E-EF1D-F6518ACE1A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5"/>
          <a:stretch/>
        </p:blipFill>
        <p:spPr>
          <a:xfrm>
            <a:off x="1" y="5929074"/>
            <a:ext cx="12202160" cy="92892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64723" y="97588"/>
            <a:ext cx="11478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9999"/>
                </a:solidFill>
              </a:rPr>
              <a:t>Интерес аудитории к темам Психологии (госструктуры)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5544475"/>
              </p:ext>
            </p:extLst>
          </p:nvPr>
        </p:nvGraphicFramePr>
        <p:xfrm>
          <a:off x="2832652" y="497698"/>
          <a:ext cx="9033705" cy="5336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1491" y="658782"/>
            <a:ext cx="28305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q"/>
            </a:pPr>
            <a:r>
              <a:rPr lang="ru-RU" sz="1600" dirty="0"/>
              <a:t>Анализ коммуникаций (по данным СКАН-ИФ) показывает устойчивый рост интереса к психологии как со стороны потенциальных абитуриентов, так и со стороны профессиональных и административных структур.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ru-RU" sz="1600" dirty="0"/>
              <a:t>Интерес к психологии сохраняется и растет на фоне административной поддержки STEM-направлений, что указывает на расширение междисциплинарной значимости психологических наук.</a:t>
            </a:r>
          </a:p>
        </p:txBody>
      </p:sp>
    </p:spTree>
    <p:extLst>
      <p:ext uri="{BB962C8B-B14F-4D97-AF65-F5344CB8AC3E}">
        <p14:creationId xmlns:p14="http://schemas.microsoft.com/office/powerpoint/2010/main" val="165770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10089</TotalTime>
  <Words>2410</Words>
  <Application>Microsoft Office PowerPoint</Application>
  <PresentationFormat>Широкоэкранный</PresentationFormat>
  <Paragraphs>699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Helvetica Light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StartSoft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Рындина</dc:creator>
  <cp:lastModifiedBy>user2</cp:lastModifiedBy>
  <cp:revision>165</cp:revision>
  <dcterms:created xsi:type="dcterms:W3CDTF">2023-06-28T08:21:44Z</dcterms:created>
  <dcterms:modified xsi:type="dcterms:W3CDTF">2025-08-21T14:05:07Z</dcterms:modified>
</cp:coreProperties>
</file>